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  <p:sldMasterId id="2147483738" r:id="rId8"/>
    <p:sldMasterId id="2147483753" r:id="rId9"/>
    <p:sldMasterId id="2147483768" r:id="rId10"/>
    <p:sldMasterId id="2147483783" r:id="rId11"/>
  </p:sldMasterIdLst>
  <p:notesMasterIdLst>
    <p:notesMasterId r:id="rId18"/>
  </p:notesMasterIdLst>
  <p:sldIdLst>
    <p:sldId id="322" r:id="rId12"/>
    <p:sldId id="376" r:id="rId13"/>
    <p:sldId id="349" r:id="rId14"/>
    <p:sldId id="350" r:id="rId15"/>
    <p:sldId id="351" r:id="rId16"/>
    <p:sldId id="292" r:id="rId17"/>
    <p:sldId id="567" r:id="rId19"/>
    <p:sldId id="352" r:id="rId20"/>
    <p:sldId id="330" r:id="rId21"/>
    <p:sldId id="260" r:id="rId22"/>
    <p:sldId id="353" r:id="rId23"/>
    <p:sldId id="375" r:id="rId24"/>
    <p:sldId id="263" r:id="rId25"/>
    <p:sldId id="265" r:id="rId26"/>
    <p:sldId id="344" r:id="rId27"/>
    <p:sldId id="355" r:id="rId28"/>
    <p:sldId id="266" r:id="rId29"/>
    <p:sldId id="345" r:id="rId30"/>
    <p:sldId id="356" r:id="rId31"/>
    <p:sldId id="568" r:id="rId32"/>
    <p:sldId id="267" r:id="rId33"/>
    <p:sldId id="346" r:id="rId34"/>
    <p:sldId id="358" r:id="rId35"/>
    <p:sldId id="444" r:id="rId36"/>
    <p:sldId id="569" r:id="rId37"/>
    <p:sldId id="296" r:id="rId38"/>
    <p:sldId id="347" r:id="rId39"/>
    <p:sldId id="348" r:id="rId40"/>
    <p:sldId id="268" r:id="rId41"/>
    <p:sldId id="573" r:id="rId42"/>
    <p:sldId id="572" r:id="rId43"/>
    <p:sldId id="359" r:id="rId44"/>
    <p:sldId id="270" r:id="rId45"/>
    <p:sldId id="299" r:id="rId46"/>
    <p:sldId id="574" r:id="rId47"/>
    <p:sldId id="575" r:id="rId48"/>
    <p:sldId id="576" r:id="rId49"/>
    <p:sldId id="306" r:id="rId50"/>
    <p:sldId id="271" r:id="rId51"/>
    <p:sldId id="300" r:id="rId52"/>
    <p:sldId id="655" r:id="rId53"/>
    <p:sldId id="656" r:id="rId54"/>
    <p:sldId id="657" r:id="rId55"/>
    <p:sldId id="301" r:id="rId56"/>
    <p:sldId id="303" r:id="rId57"/>
    <p:sldId id="302" r:id="rId58"/>
    <p:sldId id="658" r:id="rId59"/>
    <p:sldId id="304" r:id="rId60"/>
    <p:sldId id="339" r:id="rId61"/>
    <p:sldId id="364" r:id="rId62"/>
    <p:sldId id="374" r:id="rId63"/>
    <p:sldId id="319" r:id="rId64"/>
    <p:sldId id="273" r:id="rId65"/>
    <p:sldId id="274" r:id="rId66"/>
    <p:sldId id="320" r:id="rId67"/>
    <p:sldId id="324" r:id="rId68"/>
    <p:sldId id="325" r:id="rId69"/>
    <p:sldId id="713" r:id="rId70"/>
    <p:sldId id="714" r:id="rId71"/>
    <p:sldId id="715" r:id="rId72"/>
    <p:sldId id="716" r:id="rId73"/>
    <p:sldId id="326" r:id="rId74"/>
    <p:sldId id="327" r:id="rId75"/>
    <p:sldId id="341" r:id="rId76"/>
    <p:sldId id="578" r:id="rId77"/>
    <p:sldId id="278" r:id="rId78"/>
    <p:sldId id="363" r:id="rId79"/>
    <p:sldId id="315" r:id="rId80"/>
    <p:sldId id="279" r:id="rId81"/>
    <p:sldId id="316" r:id="rId82"/>
    <p:sldId id="373" r:id="rId83"/>
    <p:sldId id="372" r:id="rId84"/>
    <p:sldId id="579" r:id="rId85"/>
    <p:sldId id="342" r:id="rId86"/>
    <p:sldId id="580" r:id="rId87"/>
    <p:sldId id="581" r:id="rId88"/>
    <p:sldId id="283" r:id="rId89"/>
    <p:sldId id="284" r:id="rId90"/>
    <p:sldId id="313" r:id="rId91"/>
    <p:sldId id="314" r:id="rId92"/>
    <p:sldId id="328" r:id="rId93"/>
    <p:sldId id="329" r:id="rId94"/>
    <p:sldId id="538" r:id="rId95"/>
    <p:sldId id="540" r:id="rId96"/>
    <p:sldId id="539" r:id="rId97"/>
    <p:sldId id="541" r:id="rId98"/>
    <p:sldId id="542" r:id="rId99"/>
    <p:sldId id="543" r:id="rId100"/>
    <p:sldId id="544" r:id="rId101"/>
    <p:sldId id="545" r:id="rId102"/>
    <p:sldId id="554" r:id="rId103"/>
    <p:sldId id="555" r:id="rId104"/>
    <p:sldId id="556" r:id="rId105"/>
    <p:sldId id="557" r:id="rId106"/>
    <p:sldId id="558" r:id="rId107"/>
    <p:sldId id="343" r:id="rId108"/>
    <p:sldId id="285" r:id="rId109"/>
    <p:sldId id="286" r:id="rId110"/>
    <p:sldId id="287" r:id="rId111"/>
    <p:sldId id="312" r:id="rId112"/>
    <p:sldId id="288" r:id="rId113"/>
    <p:sldId id="321" r:id="rId114"/>
  </p:sldIdLst>
  <p:sldSz cx="9144000" cy="6858000" type="screen4x3"/>
  <p:notesSz cx="6858000" cy="9144000"/>
  <p:custDataLst>
    <p:tags r:id="rId11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2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2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2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2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2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2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2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2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2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EBFFFF"/>
    <a:srgbClr val="E4C9FF"/>
    <a:srgbClr val="E7FFE7"/>
    <a:srgbClr val="660066"/>
    <a:srgbClr val="00FF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51"/>
    <p:restoredTop sz="92947"/>
  </p:normalViewPr>
  <p:slideViewPr>
    <p:cSldViewPr showGuides="1">
      <p:cViewPr>
        <p:scale>
          <a:sx n="75" d="100"/>
          <a:sy n="75" d="100"/>
        </p:scale>
        <p:origin x="-384" y="1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7.xml"/><Relationship Id="rId98" Type="http://schemas.openxmlformats.org/officeDocument/2006/relationships/slide" Target="slides/slide86.xml"/><Relationship Id="rId97" Type="http://schemas.openxmlformats.org/officeDocument/2006/relationships/slide" Target="slides/slide85.xml"/><Relationship Id="rId96" Type="http://schemas.openxmlformats.org/officeDocument/2006/relationships/slide" Target="slides/slide84.xml"/><Relationship Id="rId95" Type="http://schemas.openxmlformats.org/officeDocument/2006/relationships/slide" Target="slides/slide83.xml"/><Relationship Id="rId94" Type="http://schemas.openxmlformats.org/officeDocument/2006/relationships/slide" Target="slides/slide82.xml"/><Relationship Id="rId93" Type="http://schemas.openxmlformats.org/officeDocument/2006/relationships/slide" Target="slides/slide81.xml"/><Relationship Id="rId92" Type="http://schemas.openxmlformats.org/officeDocument/2006/relationships/slide" Target="slides/slide80.xml"/><Relationship Id="rId91" Type="http://schemas.openxmlformats.org/officeDocument/2006/relationships/slide" Target="slides/slide79.xml"/><Relationship Id="rId90" Type="http://schemas.openxmlformats.org/officeDocument/2006/relationships/slide" Target="slides/slide78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7.xml"/><Relationship Id="rId88" Type="http://schemas.openxmlformats.org/officeDocument/2006/relationships/slide" Target="slides/slide76.xml"/><Relationship Id="rId87" Type="http://schemas.openxmlformats.org/officeDocument/2006/relationships/slide" Target="slides/slide75.xml"/><Relationship Id="rId86" Type="http://schemas.openxmlformats.org/officeDocument/2006/relationships/slide" Target="slides/slide74.xml"/><Relationship Id="rId85" Type="http://schemas.openxmlformats.org/officeDocument/2006/relationships/slide" Target="slides/slide73.xml"/><Relationship Id="rId84" Type="http://schemas.openxmlformats.org/officeDocument/2006/relationships/slide" Target="slides/slide72.xml"/><Relationship Id="rId83" Type="http://schemas.openxmlformats.org/officeDocument/2006/relationships/slide" Target="slides/slide71.xml"/><Relationship Id="rId82" Type="http://schemas.openxmlformats.org/officeDocument/2006/relationships/slide" Target="slides/slide70.xml"/><Relationship Id="rId81" Type="http://schemas.openxmlformats.org/officeDocument/2006/relationships/slide" Target="slides/slide69.xml"/><Relationship Id="rId80" Type="http://schemas.openxmlformats.org/officeDocument/2006/relationships/slide" Target="slides/slide68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7.xml"/><Relationship Id="rId78" Type="http://schemas.openxmlformats.org/officeDocument/2006/relationships/slide" Target="slides/slide66.xml"/><Relationship Id="rId77" Type="http://schemas.openxmlformats.org/officeDocument/2006/relationships/slide" Target="slides/slide65.xml"/><Relationship Id="rId76" Type="http://schemas.openxmlformats.org/officeDocument/2006/relationships/slide" Target="slides/slide64.xml"/><Relationship Id="rId75" Type="http://schemas.openxmlformats.org/officeDocument/2006/relationships/slide" Target="slides/slide63.xml"/><Relationship Id="rId74" Type="http://schemas.openxmlformats.org/officeDocument/2006/relationships/slide" Target="slides/slide62.xml"/><Relationship Id="rId73" Type="http://schemas.openxmlformats.org/officeDocument/2006/relationships/slide" Target="slides/slide61.xml"/><Relationship Id="rId72" Type="http://schemas.openxmlformats.org/officeDocument/2006/relationships/slide" Target="slides/slide60.xml"/><Relationship Id="rId71" Type="http://schemas.openxmlformats.org/officeDocument/2006/relationships/slide" Target="slides/slide59.xml"/><Relationship Id="rId70" Type="http://schemas.openxmlformats.org/officeDocument/2006/relationships/slide" Target="slides/slide58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7.xml"/><Relationship Id="rId68" Type="http://schemas.openxmlformats.org/officeDocument/2006/relationships/slide" Target="slides/slide56.xml"/><Relationship Id="rId67" Type="http://schemas.openxmlformats.org/officeDocument/2006/relationships/slide" Target="slides/slide55.xml"/><Relationship Id="rId66" Type="http://schemas.openxmlformats.org/officeDocument/2006/relationships/slide" Target="slides/slide54.xml"/><Relationship Id="rId65" Type="http://schemas.openxmlformats.org/officeDocument/2006/relationships/slide" Target="slides/slide53.xml"/><Relationship Id="rId64" Type="http://schemas.openxmlformats.org/officeDocument/2006/relationships/slide" Target="slides/slide52.xml"/><Relationship Id="rId63" Type="http://schemas.openxmlformats.org/officeDocument/2006/relationships/slide" Target="slides/slide51.xml"/><Relationship Id="rId62" Type="http://schemas.openxmlformats.org/officeDocument/2006/relationships/slide" Target="slides/slide50.xml"/><Relationship Id="rId61" Type="http://schemas.openxmlformats.org/officeDocument/2006/relationships/slide" Target="slides/slide49.xml"/><Relationship Id="rId60" Type="http://schemas.openxmlformats.org/officeDocument/2006/relationships/slide" Target="slides/slide48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7.xml"/><Relationship Id="rId58" Type="http://schemas.openxmlformats.org/officeDocument/2006/relationships/slide" Target="slides/slide46.xml"/><Relationship Id="rId57" Type="http://schemas.openxmlformats.org/officeDocument/2006/relationships/slide" Target="slides/slide45.xml"/><Relationship Id="rId56" Type="http://schemas.openxmlformats.org/officeDocument/2006/relationships/slide" Target="slides/slide44.xml"/><Relationship Id="rId55" Type="http://schemas.openxmlformats.org/officeDocument/2006/relationships/slide" Target="slides/slide43.xml"/><Relationship Id="rId54" Type="http://schemas.openxmlformats.org/officeDocument/2006/relationships/slide" Target="slides/slide42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7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0" Type="http://schemas.openxmlformats.org/officeDocument/2006/relationships/slide" Target="slides/slide2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18" Type="http://schemas.openxmlformats.org/officeDocument/2006/relationships/tags" Target="tags/tag13.xml"/><Relationship Id="rId117" Type="http://schemas.openxmlformats.org/officeDocument/2006/relationships/tableStyles" Target="tableStyles.xml"/><Relationship Id="rId116" Type="http://schemas.openxmlformats.org/officeDocument/2006/relationships/viewProps" Target="viewProps.xml"/><Relationship Id="rId115" Type="http://schemas.openxmlformats.org/officeDocument/2006/relationships/presProps" Target="presProps.xml"/><Relationship Id="rId114" Type="http://schemas.openxmlformats.org/officeDocument/2006/relationships/slide" Target="slides/slide102.xml"/><Relationship Id="rId113" Type="http://schemas.openxmlformats.org/officeDocument/2006/relationships/slide" Target="slides/slide101.xml"/><Relationship Id="rId112" Type="http://schemas.openxmlformats.org/officeDocument/2006/relationships/slide" Target="slides/slide100.xml"/><Relationship Id="rId111" Type="http://schemas.openxmlformats.org/officeDocument/2006/relationships/slide" Target="slides/slide99.xml"/><Relationship Id="rId110" Type="http://schemas.openxmlformats.org/officeDocument/2006/relationships/slide" Target="slides/slide98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7.xml"/><Relationship Id="rId108" Type="http://schemas.openxmlformats.org/officeDocument/2006/relationships/slide" Target="slides/slide96.xml"/><Relationship Id="rId107" Type="http://schemas.openxmlformats.org/officeDocument/2006/relationships/slide" Target="slides/slide95.xml"/><Relationship Id="rId106" Type="http://schemas.openxmlformats.org/officeDocument/2006/relationships/slide" Target="slides/slide94.xml"/><Relationship Id="rId105" Type="http://schemas.openxmlformats.org/officeDocument/2006/relationships/slide" Target="slides/slide93.xml"/><Relationship Id="rId104" Type="http://schemas.openxmlformats.org/officeDocument/2006/relationships/slide" Target="slides/slide92.xml"/><Relationship Id="rId103" Type="http://schemas.openxmlformats.org/officeDocument/2006/relationships/slide" Target="slides/slide91.xml"/><Relationship Id="rId102" Type="http://schemas.openxmlformats.org/officeDocument/2006/relationships/slide" Target="slides/slide90.xml"/><Relationship Id="rId101" Type="http://schemas.openxmlformats.org/officeDocument/2006/relationships/slide" Target="slides/slide89.xml"/><Relationship Id="rId100" Type="http://schemas.openxmlformats.org/officeDocument/2006/relationships/slide" Target="slides/slide88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57.wmf"/><Relationship Id="rId8" Type="http://schemas.openxmlformats.org/officeDocument/2006/relationships/image" Target="../media/image56.wmf"/><Relationship Id="rId7" Type="http://schemas.openxmlformats.org/officeDocument/2006/relationships/image" Target="../media/image55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6" Type="http://schemas.openxmlformats.org/officeDocument/2006/relationships/image" Target="../media/image64.wmf"/><Relationship Id="rId15" Type="http://schemas.openxmlformats.org/officeDocument/2006/relationships/image" Target="../media/image63.wmf"/><Relationship Id="rId14" Type="http://schemas.openxmlformats.org/officeDocument/2006/relationships/image" Target="../media/image62.wmf"/><Relationship Id="rId13" Type="http://schemas.openxmlformats.org/officeDocument/2006/relationships/image" Target="../media/image61.wmf"/><Relationship Id="rId12" Type="http://schemas.openxmlformats.org/officeDocument/2006/relationships/image" Target="../media/image60.wmf"/><Relationship Id="rId11" Type="http://schemas.openxmlformats.org/officeDocument/2006/relationships/image" Target="../media/image59.wmf"/><Relationship Id="rId10" Type="http://schemas.openxmlformats.org/officeDocument/2006/relationships/image" Target="../media/image58.wmf"/><Relationship Id="rId1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5" Type="http://schemas.openxmlformats.org/officeDocument/2006/relationships/image" Target="../media/image64.wmf"/><Relationship Id="rId4" Type="http://schemas.openxmlformats.org/officeDocument/2006/relationships/image" Target="../media/image68.wmf"/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7" Type="http://schemas.openxmlformats.org/officeDocument/2006/relationships/image" Target="../media/image75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80.wmf"/><Relationship Id="rId4" Type="http://schemas.openxmlformats.org/officeDocument/2006/relationships/image" Target="../media/image79.wmf"/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89.wmf"/><Relationship Id="rId8" Type="http://schemas.openxmlformats.org/officeDocument/2006/relationships/image" Target="../media/image88.wmf"/><Relationship Id="rId7" Type="http://schemas.openxmlformats.org/officeDocument/2006/relationships/image" Target="../media/image87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0" Type="http://schemas.openxmlformats.org/officeDocument/2006/relationships/image" Target="../media/image90.wmf"/><Relationship Id="rId1" Type="http://schemas.openxmlformats.org/officeDocument/2006/relationships/image" Target="../media/image81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0.wmf"/><Relationship Id="rId4" Type="http://schemas.openxmlformats.org/officeDocument/2006/relationships/image" Target="../media/image99.wmf"/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7" Type="http://schemas.openxmlformats.org/officeDocument/2006/relationships/image" Target="../media/image108.wmf"/><Relationship Id="rId6" Type="http://schemas.openxmlformats.org/officeDocument/2006/relationships/image" Target="../media/image107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wmf"/><Relationship Id="rId8" Type="http://schemas.openxmlformats.org/officeDocument/2006/relationships/image" Target="../media/image120.wmf"/><Relationship Id="rId7" Type="http://schemas.openxmlformats.org/officeDocument/2006/relationships/image" Target="../media/image119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3" Type="http://schemas.openxmlformats.org/officeDocument/2006/relationships/image" Target="../media/image125.wmf"/><Relationship Id="rId12" Type="http://schemas.openxmlformats.org/officeDocument/2006/relationships/image" Target="../media/image124.wmf"/><Relationship Id="rId11" Type="http://schemas.openxmlformats.org/officeDocument/2006/relationships/image" Target="../media/image123.wmf"/><Relationship Id="rId10" Type="http://schemas.openxmlformats.org/officeDocument/2006/relationships/image" Target="../media/image122.wmf"/><Relationship Id="rId1" Type="http://schemas.openxmlformats.org/officeDocument/2006/relationships/image" Target="../media/image113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wmf"/><Relationship Id="rId8" Type="http://schemas.openxmlformats.org/officeDocument/2006/relationships/image" Target="../media/image133.wmf"/><Relationship Id="rId7" Type="http://schemas.openxmlformats.org/officeDocument/2006/relationships/image" Target="../media/image132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2.vml.rels><?xml version="1.0" encoding="UTF-8" standalone="yes"?>
<Relationships xmlns="http://schemas.openxmlformats.org/package/2006/relationships"><Relationship Id="rId7" Type="http://schemas.openxmlformats.org/officeDocument/2006/relationships/image" Target="../media/image141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2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53.wmf"/><Relationship Id="rId6" Type="http://schemas.openxmlformats.org/officeDocument/2006/relationships/image" Target="../media/image152.wmf"/><Relationship Id="rId5" Type="http://schemas.openxmlformats.org/officeDocument/2006/relationships/image" Target="../media/image151.wmf"/><Relationship Id="rId4" Type="http://schemas.openxmlformats.org/officeDocument/2006/relationships/image" Target="../media/image150.wmf"/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2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wmf"/><Relationship Id="rId8" Type="http://schemas.openxmlformats.org/officeDocument/2006/relationships/image" Target="../media/image165.wmf"/><Relationship Id="rId7" Type="http://schemas.openxmlformats.org/officeDocument/2006/relationships/image" Target="../media/image164.wmf"/><Relationship Id="rId6" Type="http://schemas.openxmlformats.org/officeDocument/2006/relationships/image" Target="../media/image163.wmf"/><Relationship Id="rId5" Type="http://schemas.openxmlformats.org/officeDocument/2006/relationships/image" Target="../media/image162.wmf"/><Relationship Id="rId4" Type="http://schemas.openxmlformats.org/officeDocument/2006/relationships/image" Target="../media/image161.wmf"/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1" Type="http://schemas.openxmlformats.org/officeDocument/2006/relationships/image" Target="../media/image168.wmf"/><Relationship Id="rId10" Type="http://schemas.openxmlformats.org/officeDocument/2006/relationships/image" Target="../media/image167.wmf"/><Relationship Id="rId1" Type="http://schemas.openxmlformats.org/officeDocument/2006/relationships/image" Target="../media/image158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wmf"/></Relationships>
</file>

<file path=ppt/drawings/_rels/vmlDrawing28.vml.rels><?xml version="1.0" encoding="UTF-8" standalone="yes"?>
<Relationships xmlns="http://schemas.openxmlformats.org/package/2006/relationships"><Relationship Id="rId6" Type="http://schemas.openxmlformats.org/officeDocument/2006/relationships/image" Target="../media/image190.wmf"/><Relationship Id="rId5" Type="http://schemas.openxmlformats.org/officeDocument/2006/relationships/image" Target="../media/image189.wmf"/><Relationship Id="rId4" Type="http://schemas.openxmlformats.org/officeDocument/2006/relationships/image" Target="../media/image188.wmf"/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7" Type="http://schemas.openxmlformats.org/officeDocument/2006/relationships/image" Target="../media/image197.wmf"/><Relationship Id="rId6" Type="http://schemas.openxmlformats.org/officeDocument/2006/relationships/image" Target="../media/image196.wmf"/><Relationship Id="rId5" Type="http://schemas.openxmlformats.org/officeDocument/2006/relationships/image" Target="../media/image195.wmf"/><Relationship Id="rId4" Type="http://schemas.openxmlformats.org/officeDocument/2006/relationships/image" Target="../media/image190.wmf"/><Relationship Id="rId3" Type="http://schemas.openxmlformats.org/officeDocument/2006/relationships/image" Target="../media/image194.wmf"/><Relationship Id="rId2" Type="http://schemas.openxmlformats.org/officeDocument/2006/relationships/image" Target="../media/image193.wmf"/><Relationship Id="rId1" Type="http://schemas.openxmlformats.org/officeDocument/2006/relationships/image" Target="../media/image19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0.vml.rels><?xml version="1.0" encoding="UTF-8" standalone="yes"?>
<Relationships xmlns="http://schemas.openxmlformats.org/package/2006/relationships"><Relationship Id="rId7" Type="http://schemas.openxmlformats.org/officeDocument/2006/relationships/image" Target="../media/image205.wmf"/><Relationship Id="rId6" Type="http://schemas.openxmlformats.org/officeDocument/2006/relationships/image" Target="../media/image204.wmf"/><Relationship Id="rId5" Type="http://schemas.openxmlformats.org/officeDocument/2006/relationships/image" Target="../media/image203.wmf"/><Relationship Id="rId4" Type="http://schemas.openxmlformats.org/officeDocument/2006/relationships/image" Target="../media/image202.wmf"/><Relationship Id="rId3" Type="http://schemas.openxmlformats.org/officeDocument/2006/relationships/image" Target="../media/image201.wmf"/><Relationship Id="rId2" Type="http://schemas.openxmlformats.org/officeDocument/2006/relationships/image" Target="../media/image200.wmf"/><Relationship Id="rId1" Type="http://schemas.openxmlformats.org/officeDocument/2006/relationships/image" Target="../media/image19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7" Type="http://schemas.openxmlformats.org/officeDocument/2006/relationships/image" Target="../media/image45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lnSpc>
                <a:spcPct val="100000"/>
              </a:lnSpc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defRPr sz="12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732" name="Rectangle 4"/>
          <p:cNvSpPr>
            <a:spLocks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lnSpc>
                <a:spcPct val="100000"/>
              </a:lnSpc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  <p:sp>
        <p:nvSpPr>
          <p:cNvPr id="74755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4756" name="Rectangle 3"/>
          <p:cNvSpPr/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</a:ln>
        </p:spPr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P规则：(前提引入) 在推导的任何步骤上,都可以引入前提。</a:t>
            </a:r>
            <a:endParaRPr lang="zh-CN" altLang="en-US"/>
          </a:p>
          <a:p>
            <a:r>
              <a:rPr lang="zh-CN" altLang="en-US"/>
              <a:t>T规则：(结论引用) 在推导任何步骤上所得结论都可以作为后继证明的前提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存在量词前面没有全称量词则常量化，有的话，</a:t>
            </a:r>
            <a:r>
              <a:rPr lang="en-US" altLang="zh-CN"/>
              <a:t>skolem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最难得</a:t>
            </a:r>
            <a:r>
              <a:rPr lang="en-US" altLang="zh-CN"/>
              <a:t> </a:t>
            </a:r>
            <a:r>
              <a:rPr lang="zh-CN" altLang="en-US"/>
              <a:t>消存在，前束型，标准型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  <p:sp>
        <p:nvSpPr>
          <p:cNvPr id="75779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演绎是从一般到特殊，是用已知规律推断或预测个别事例的过程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从特殊到一般，是从若干事例中总结出普遍规律 的过程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  <p:sp>
        <p:nvSpPr>
          <p:cNvPr id="7680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680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  <p:sp>
        <p:nvSpPr>
          <p:cNvPr id="7782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  <p:sp>
        <p:nvSpPr>
          <p:cNvPr id="7782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8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0825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250825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8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0825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250825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0825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250825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8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0825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250825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8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0825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250825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8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0825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250825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8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0825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250825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8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0825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250825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8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0825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250825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8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0825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250825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868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8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6" Type="http://schemas.openxmlformats.org/officeDocument/2006/relationships/theme" Target="../theme/theme10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6" Type="http://schemas.openxmlformats.org/officeDocument/2006/relationships/theme" Target="../theme/theme4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6" Type="http://schemas.openxmlformats.org/officeDocument/2006/relationships/theme" Target="../theme/theme5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6" Type="http://schemas.openxmlformats.org/officeDocument/2006/relationships/theme" Target="../theme/theme6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6" Type="http://schemas.openxmlformats.org/officeDocument/2006/relationships/theme" Target="../theme/theme7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6" Type="http://schemas.openxmlformats.org/officeDocument/2006/relationships/theme" Target="../theme/theme8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6" Type="http://schemas.openxmlformats.org/officeDocument/2006/relationships/theme" Target="../theme/theme9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67513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b="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67513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b="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67513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b="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67513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b="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67513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b="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67513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b="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67513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b="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67513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b="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67513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b="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67513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b="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>
              <a:lnSpc>
                <a:spcPct val="100000"/>
              </a:lnSpc>
            </a:pPr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Blip>
          <a:blip r:embed="rId15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7.bin"/><Relationship Id="rId8" Type="http://schemas.openxmlformats.org/officeDocument/2006/relationships/image" Target="../media/image202.wmf"/><Relationship Id="rId7" Type="http://schemas.openxmlformats.org/officeDocument/2006/relationships/oleObject" Target="../embeddings/oleObject166.bin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165.bin"/><Relationship Id="rId4" Type="http://schemas.openxmlformats.org/officeDocument/2006/relationships/image" Target="../media/image200.wmf"/><Relationship Id="rId3" Type="http://schemas.openxmlformats.org/officeDocument/2006/relationships/oleObject" Target="../embeddings/oleObject164.bin"/><Relationship Id="rId2" Type="http://schemas.openxmlformats.org/officeDocument/2006/relationships/image" Target="../media/image199.wmf"/><Relationship Id="rId16" Type="http://schemas.openxmlformats.org/officeDocument/2006/relationships/vmlDrawing" Target="../drawings/vmlDrawing30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05.wmf"/><Relationship Id="rId13" Type="http://schemas.openxmlformats.org/officeDocument/2006/relationships/oleObject" Target="../embeddings/oleObject169.bin"/><Relationship Id="rId12" Type="http://schemas.openxmlformats.org/officeDocument/2006/relationships/image" Target="../media/image204.wmf"/><Relationship Id="rId11" Type="http://schemas.openxmlformats.org/officeDocument/2006/relationships/oleObject" Target="../embeddings/oleObject168.bin"/><Relationship Id="rId10" Type="http://schemas.openxmlformats.org/officeDocument/2006/relationships/image" Target="../media/image203.wmf"/><Relationship Id="rId1" Type="http://schemas.openxmlformats.org/officeDocument/2006/relationships/oleObject" Target="../embeddings/oleObject163.bin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2.xml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3.xml"/><Relationship Id="rId4" Type="http://schemas.openxmlformats.org/officeDocument/2006/relationships/oleObject" Target="../embeddings/oleObject12.bin"/><Relationship Id="rId3" Type="http://schemas.openxmlformats.org/officeDocument/2006/relationships/image" Target="../media/image30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4.png"/><Relationship Id="rId3" Type="http://schemas.openxmlformats.org/officeDocument/2006/relationships/tags" Target="../tags/tag3.xml"/><Relationship Id="rId2" Type="http://schemas.openxmlformats.org/officeDocument/2006/relationships/image" Target="../media/image33.png"/><Relationship Id="rId1" Type="http://schemas.openxmlformats.org/officeDocument/2006/relationships/tags" Target="../tags/tag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5.xml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oleObject" Target="../embeddings/oleObject14.bin"/><Relationship Id="rId3" Type="http://schemas.openxmlformats.org/officeDocument/2006/relationships/image" Target="../media/image35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.vml"/><Relationship Id="rId8" Type="http://schemas.openxmlformats.org/officeDocument/2006/relationships/slideLayout" Target="../slideLayouts/slideLayout14.xml"/><Relationship Id="rId7" Type="http://schemas.openxmlformats.org/officeDocument/2006/relationships/oleObject" Target="../embeddings/oleObject18.bin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Relationship Id="rId3" Type="http://schemas.openxmlformats.org/officeDocument/2006/relationships/image" Target="../media/image35.wmf"/><Relationship Id="rId2" Type="http://schemas.openxmlformats.org/officeDocument/2006/relationships/oleObject" Target="../embeddings/oleObject15.bin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7.png"/><Relationship Id="rId1" Type="http://schemas.openxmlformats.org/officeDocument/2006/relationships/tags" Target="../tags/tag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wmf"/><Relationship Id="rId8" Type="http://schemas.openxmlformats.org/officeDocument/2006/relationships/oleObject" Target="../embeddings/oleObject22.bin"/><Relationship Id="rId7" Type="http://schemas.openxmlformats.org/officeDocument/2006/relationships/image" Target="../media/image41.wmf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0.bin"/><Relationship Id="rId3" Type="http://schemas.openxmlformats.org/officeDocument/2006/relationships/image" Target="../media/image39.wmf"/><Relationship Id="rId2" Type="http://schemas.openxmlformats.org/officeDocument/2006/relationships/oleObject" Target="../embeddings/oleObject19.bin"/><Relationship Id="rId17" Type="http://schemas.openxmlformats.org/officeDocument/2006/relationships/vmlDrawing" Target="../drawings/vmlDrawing9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5.wmf"/><Relationship Id="rId14" Type="http://schemas.openxmlformats.org/officeDocument/2006/relationships/oleObject" Target="../embeddings/oleObject25.bin"/><Relationship Id="rId13" Type="http://schemas.openxmlformats.org/officeDocument/2006/relationships/image" Target="../media/image44.wmf"/><Relationship Id="rId12" Type="http://schemas.openxmlformats.org/officeDocument/2006/relationships/oleObject" Target="../embeddings/oleObject24.bin"/><Relationship Id="rId11" Type="http://schemas.openxmlformats.org/officeDocument/2006/relationships/image" Target="../media/image43.wmf"/><Relationship Id="rId10" Type="http://schemas.openxmlformats.org/officeDocument/2006/relationships/oleObject" Target="../embeddings/oleObject23.bin"/><Relationship Id="rId1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7.bin"/><Relationship Id="rId3" Type="http://schemas.openxmlformats.org/officeDocument/2006/relationships/image" Target="../media/image39.wmf"/><Relationship Id="rId2" Type="http://schemas.openxmlformats.org/officeDocument/2006/relationships/oleObject" Target="../embeddings/oleObject26.bin"/><Relationship Id="rId1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7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46.wmf"/><Relationship Id="rId1" Type="http://schemas.openxmlformats.org/officeDocument/2006/relationships/oleObject" Target="../embeddings/oleObject28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8" Type="http://schemas.openxmlformats.org/officeDocument/2006/relationships/image" Target="../media/image52.wmf"/><Relationship Id="rId7" Type="http://schemas.openxmlformats.org/officeDocument/2006/relationships/oleObject" Target="../embeddings/oleObject34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50.wmf"/><Relationship Id="rId34" Type="http://schemas.openxmlformats.org/officeDocument/2006/relationships/vmlDrawing" Target="../drawings/vmlDrawing12.v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64.wmf"/><Relationship Id="rId31" Type="http://schemas.openxmlformats.org/officeDocument/2006/relationships/oleObject" Target="../embeddings/oleObject46.bin"/><Relationship Id="rId30" Type="http://schemas.openxmlformats.org/officeDocument/2006/relationships/image" Target="../media/image63.wmf"/><Relationship Id="rId3" Type="http://schemas.openxmlformats.org/officeDocument/2006/relationships/oleObject" Target="../embeddings/oleObject32.bin"/><Relationship Id="rId29" Type="http://schemas.openxmlformats.org/officeDocument/2006/relationships/oleObject" Target="../embeddings/oleObject45.bin"/><Relationship Id="rId28" Type="http://schemas.openxmlformats.org/officeDocument/2006/relationships/image" Target="../media/image62.wmf"/><Relationship Id="rId27" Type="http://schemas.openxmlformats.org/officeDocument/2006/relationships/oleObject" Target="../embeddings/oleObject44.bin"/><Relationship Id="rId26" Type="http://schemas.openxmlformats.org/officeDocument/2006/relationships/image" Target="../media/image61.wmf"/><Relationship Id="rId25" Type="http://schemas.openxmlformats.org/officeDocument/2006/relationships/oleObject" Target="../embeddings/oleObject43.bin"/><Relationship Id="rId24" Type="http://schemas.openxmlformats.org/officeDocument/2006/relationships/image" Target="../media/image60.wmf"/><Relationship Id="rId23" Type="http://schemas.openxmlformats.org/officeDocument/2006/relationships/oleObject" Target="../embeddings/oleObject42.bin"/><Relationship Id="rId22" Type="http://schemas.openxmlformats.org/officeDocument/2006/relationships/image" Target="../media/image59.wmf"/><Relationship Id="rId21" Type="http://schemas.openxmlformats.org/officeDocument/2006/relationships/oleObject" Target="../embeddings/oleObject41.bin"/><Relationship Id="rId20" Type="http://schemas.openxmlformats.org/officeDocument/2006/relationships/image" Target="../media/image58.wmf"/><Relationship Id="rId2" Type="http://schemas.openxmlformats.org/officeDocument/2006/relationships/image" Target="../media/image49.wmf"/><Relationship Id="rId19" Type="http://schemas.openxmlformats.org/officeDocument/2006/relationships/oleObject" Target="../embeddings/oleObject40.bin"/><Relationship Id="rId18" Type="http://schemas.openxmlformats.org/officeDocument/2006/relationships/image" Target="../media/image57.wmf"/><Relationship Id="rId17" Type="http://schemas.openxmlformats.org/officeDocument/2006/relationships/oleObject" Target="../embeddings/oleObject39.bin"/><Relationship Id="rId16" Type="http://schemas.openxmlformats.org/officeDocument/2006/relationships/image" Target="../media/image56.wmf"/><Relationship Id="rId15" Type="http://schemas.openxmlformats.org/officeDocument/2006/relationships/oleObject" Target="../embeddings/oleObject38.bin"/><Relationship Id="rId14" Type="http://schemas.openxmlformats.org/officeDocument/2006/relationships/image" Target="../media/image55.wmf"/><Relationship Id="rId13" Type="http://schemas.openxmlformats.org/officeDocument/2006/relationships/oleObject" Target="../embeddings/oleObject37.bin"/><Relationship Id="rId12" Type="http://schemas.openxmlformats.org/officeDocument/2006/relationships/image" Target="../media/image54.wmf"/><Relationship Id="rId11" Type="http://schemas.openxmlformats.org/officeDocument/2006/relationships/oleObject" Target="../embeddings/oleObject36.bin"/><Relationship Id="rId10" Type="http://schemas.openxmlformats.org/officeDocument/2006/relationships/image" Target="../media/image53.wmf"/><Relationship Id="rId1" Type="http://schemas.openxmlformats.org/officeDocument/2006/relationships/oleObject" Target="../embeddings/oleObject31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.bin"/><Relationship Id="rId8" Type="http://schemas.openxmlformats.org/officeDocument/2006/relationships/image" Target="../media/image68.wmf"/><Relationship Id="rId7" Type="http://schemas.openxmlformats.org/officeDocument/2006/relationships/oleObject" Target="../embeddings/oleObject50.bin"/><Relationship Id="rId6" Type="http://schemas.openxmlformats.org/officeDocument/2006/relationships/image" Target="../media/image67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66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65.wmf"/><Relationship Id="rId13" Type="http://schemas.openxmlformats.org/officeDocument/2006/relationships/notesSlide" Target="../notesSlides/notesSlide12.xml"/><Relationship Id="rId12" Type="http://schemas.openxmlformats.org/officeDocument/2006/relationships/vmlDrawing" Target="../drawings/vmlDrawing1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4.wmf"/><Relationship Id="rId1" Type="http://schemas.openxmlformats.org/officeDocument/2006/relationships/oleObject" Target="../embeddings/oleObject47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.bin"/><Relationship Id="rId8" Type="http://schemas.openxmlformats.org/officeDocument/2006/relationships/image" Target="../media/image72.wmf"/><Relationship Id="rId7" Type="http://schemas.openxmlformats.org/officeDocument/2006/relationships/oleObject" Target="../embeddings/oleObject55.bin"/><Relationship Id="rId6" Type="http://schemas.openxmlformats.org/officeDocument/2006/relationships/image" Target="../media/image71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0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69.wmf"/><Relationship Id="rId17" Type="http://schemas.openxmlformats.org/officeDocument/2006/relationships/notesSlide" Target="../notesSlides/notesSlide13.xml"/><Relationship Id="rId16" Type="http://schemas.openxmlformats.org/officeDocument/2006/relationships/vmlDrawing" Target="../drawings/vmlDrawing14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75.wmf"/><Relationship Id="rId13" Type="http://schemas.openxmlformats.org/officeDocument/2006/relationships/oleObject" Target="../embeddings/oleObject58.bin"/><Relationship Id="rId12" Type="http://schemas.openxmlformats.org/officeDocument/2006/relationships/image" Target="../media/image74.wmf"/><Relationship Id="rId11" Type="http://schemas.openxmlformats.org/officeDocument/2006/relationships/oleObject" Target="../embeddings/oleObject57.bin"/><Relationship Id="rId10" Type="http://schemas.openxmlformats.org/officeDocument/2006/relationships/image" Target="../media/image73.wmf"/><Relationship Id="rId1" Type="http://schemas.openxmlformats.org/officeDocument/2006/relationships/oleObject" Target="../embeddings/oleObject52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wmf"/><Relationship Id="rId8" Type="http://schemas.openxmlformats.org/officeDocument/2006/relationships/oleObject" Target="../embeddings/oleObject62.bin"/><Relationship Id="rId7" Type="http://schemas.openxmlformats.org/officeDocument/2006/relationships/image" Target="../media/image78.wmf"/><Relationship Id="rId6" Type="http://schemas.openxmlformats.org/officeDocument/2006/relationships/oleObject" Target="../embeddings/oleObject61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60.bin"/><Relationship Id="rId3" Type="http://schemas.openxmlformats.org/officeDocument/2006/relationships/image" Target="../media/image76.wmf"/><Relationship Id="rId2" Type="http://schemas.openxmlformats.org/officeDocument/2006/relationships/oleObject" Target="../embeddings/oleObject59.bin"/><Relationship Id="rId13" Type="http://schemas.openxmlformats.org/officeDocument/2006/relationships/vmlDrawing" Target="../drawings/vmlDrawing15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0.wmf"/><Relationship Id="rId10" Type="http://schemas.openxmlformats.org/officeDocument/2006/relationships/oleObject" Target="../embeddings/oleObject63.bin"/><Relationship Id="rId1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wmf"/><Relationship Id="rId8" Type="http://schemas.openxmlformats.org/officeDocument/2006/relationships/oleObject" Target="../embeddings/oleObject67.bin"/><Relationship Id="rId7" Type="http://schemas.openxmlformats.org/officeDocument/2006/relationships/image" Target="../media/image83.wmf"/><Relationship Id="rId6" Type="http://schemas.openxmlformats.org/officeDocument/2006/relationships/oleObject" Target="../embeddings/oleObject66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65.bin"/><Relationship Id="rId3" Type="http://schemas.openxmlformats.org/officeDocument/2006/relationships/image" Target="../media/image81.wmf"/><Relationship Id="rId23" Type="http://schemas.openxmlformats.org/officeDocument/2006/relationships/vmlDrawing" Target="../drawings/vmlDrawing16.v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90.wmf"/><Relationship Id="rId20" Type="http://schemas.openxmlformats.org/officeDocument/2006/relationships/oleObject" Target="../embeddings/oleObject73.bin"/><Relationship Id="rId2" Type="http://schemas.openxmlformats.org/officeDocument/2006/relationships/oleObject" Target="../embeddings/oleObject64.bin"/><Relationship Id="rId19" Type="http://schemas.openxmlformats.org/officeDocument/2006/relationships/image" Target="../media/image89.wmf"/><Relationship Id="rId18" Type="http://schemas.openxmlformats.org/officeDocument/2006/relationships/oleObject" Target="../embeddings/oleObject72.bin"/><Relationship Id="rId17" Type="http://schemas.openxmlformats.org/officeDocument/2006/relationships/image" Target="../media/image88.wmf"/><Relationship Id="rId16" Type="http://schemas.openxmlformats.org/officeDocument/2006/relationships/oleObject" Target="../embeddings/oleObject71.bin"/><Relationship Id="rId15" Type="http://schemas.openxmlformats.org/officeDocument/2006/relationships/image" Target="../media/image87.wmf"/><Relationship Id="rId14" Type="http://schemas.openxmlformats.org/officeDocument/2006/relationships/oleObject" Target="../embeddings/oleObject70.bin"/><Relationship Id="rId13" Type="http://schemas.openxmlformats.org/officeDocument/2006/relationships/image" Target="../media/image86.wmf"/><Relationship Id="rId12" Type="http://schemas.openxmlformats.org/officeDocument/2006/relationships/oleObject" Target="../embeddings/oleObject69.bin"/><Relationship Id="rId11" Type="http://schemas.openxmlformats.org/officeDocument/2006/relationships/image" Target="../media/image85.wmf"/><Relationship Id="rId10" Type="http://schemas.openxmlformats.org/officeDocument/2006/relationships/oleObject" Target="../embeddings/oleObject68.bin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3.xml"/><Relationship Id="rId4" Type="http://schemas.openxmlformats.org/officeDocument/2006/relationships/image" Target="../media/image92.png"/><Relationship Id="rId3" Type="http://schemas.openxmlformats.org/officeDocument/2006/relationships/tags" Target="../tags/tag7.xml"/><Relationship Id="rId2" Type="http://schemas.openxmlformats.org/officeDocument/2006/relationships/image" Target="../media/image91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3.xml"/><Relationship Id="rId5" Type="http://schemas.openxmlformats.org/officeDocument/2006/relationships/tags" Target="../tags/tag10.xml"/><Relationship Id="rId4" Type="http://schemas.openxmlformats.org/officeDocument/2006/relationships/image" Target="../media/image94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2" Type="http://schemas.openxmlformats.org/officeDocument/2006/relationships/tags" Target="../tags/tag11.xml"/><Relationship Id="rId1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wmf"/><Relationship Id="rId8" Type="http://schemas.openxmlformats.org/officeDocument/2006/relationships/oleObject" Target="../embeddings/oleObject77.bin"/><Relationship Id="rId7" Type="http://schemas.openxmlformats.org/officeDocument/2006/relationships/image" Target="../media/image98.wmf"/><Relationship Id="rId6" Type="http://schemas.openxmlformats.org/officeDocument/2006/relationships/oleObject" Target="../embeddings/oleObject76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75.bin"/><Relationship Id="rId3" Type="http://schemas.openxmlformats.org/officeDocument/2006/relationships/image" Target="../media/image96.wmf"/><Relationship Id="rId2" Type="http://schemas.openxmlformats.org/officeDocument/2006/relationships/oleObject" Target="../embeddings/oleObject74.bin"/><Relationship Id="rId13" Type="http://schemas.openxmlformats.org/officeDocument/2006/relationships/vmlDrawing" Target="../drawings/vmlDrawing17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00.wmf"/><Relationship Id="rId10" Type="http://schemas.openxmlformats.org/officeDocument/2006/relationships/oleObject" Target="../embeddings/oleObject78.bin"/><Relationship Id="rId1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wmf"/><Relationship Id="rId8" Type="http://schemas.openxmlformats.org/officeDocument/2006/relationships/oleObject" Target="../embeddings/oleObject82.bin"/><Relationship Id="rId7" Type="http://schemas.openxmlformats.org/officeDocument/2006/relationships/image" Target="../media/image104.wmf"/><Relationship Id="rId6" Type="http://schemas.openxmlformats.org/officeDocument/2006/relationships/oleObject" Target="../embeddings/oleObject81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80.bin"/><Relationship Id="rId3" Type="http://schemas.openxmlformats.org/officeDocument/2006/relationships/image" Target="../media/image102.wmf"/><Relationship Id="rId2" Type="http://schemas.openxmlformats.org/officeDocument/2006/relationships/oleObject" Target="../embeddings/oleObject79.bin"/><Relationship Id="rId19" Type="http://schemas.openxmlformats.org/officeDocument/2006/relationships/vmlDrawing" Target="../drawings/vmlDrawing18.vml"/><Relationship Id="rId18" Type="http://schemas.openxmlformats.org/officeDocument/2006/relationships/slideLayout" Target="../slideLayouts/slideLayout14.xml"/><Relationship Id="rId17" Type="http://schemas.openxmlformats.org/officeDocument/2006/relationships/image" Target="../media/image109.wmf"/><Relationship Id="rId16" Type="http://schemas.openxmlformats.org/officeDocument/2006/relationships/oleObject" Target="../embeddings/oleObject86.bin"/><Relationship Id="rId15" Type="http://schemas.openxmlformats.org/officeDocument/2006/relationships/image" Target="../media/image108.wmf"/><Relationship Id="rId14" Type="http://schemas.openxmlformats.org/officeDocument/2006/relationships/oleObject" Target="../embeddings/oleObject85.bin"/><Relationship Id="rId13" Type="http://schemas.openxmlformats.org/officeDocument/2006/relationships/image" Target="../media/image107.wmf"/><Relationship Id="rId12" Type="http://schemas.openxmlformats.org/officeDocument/2006/relationships/oleObject" Target="../embeddings/oleObject84.bin"/><Relationship Id="rId11" Type="http://schemas.openxmlformats.org/officeDocument/2006/relationships/image" Target="../media/image106.wmf"/><Relationship Id="rId10" Type="http://schemas.openxmlformats.org/officeDocument/2006/relationships/oleObject" Target="../embeddings/oleObject83.bin"/><Relationship Id="rId1" Type="http://schemas.openxmlformats.org/officeDocument/2006/relationships/image" Target="../media/image101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11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110.wmf"/><Relationship Id="rId1" Type="http://schemas.openxmlformats.org/officeDocument/2006/relationships/oleObject" Target="../embeddings/oleObject87.bin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.bin"/><Relationship Id="rId8" Type="http://schemas.openxmlformats.org/officeDocument/2006/relationships/image" Target="../media/image116.wmf"/><Relationship Id="rId7" Type="http://schemas.openxmlformats.org/officeDocument/2006/relationships/oleObject" Target="../embeddings/oleObject93.bin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14.wmf"/><Relationship Id="rId3" Type="http://schemas.openxmlformats.org/officeDocument/2006/relationships/oleObject" Target="../embeddings/oleObject91.bin"/><Relationship Id="rId29" Type="http://schemas.openxmlformats.org/officeDocument/2006/relationships/vmlDrawing" Target="../drawings/vmlDrawing20.vml"/><Relationship Id="rId28" Type="http://schemas.openxmlformats.org/officeDocument/2006/relationships/slideLayout" Target="../slideLayouts/slideLayout2.xml"/><Relationship Id="rId27" Type="http://schemas.openxmlformats.org/officeDocument/2006/relationships/oleObject" Target="../embeddings/oleObject103.bin"/><Relationship Id="rId26" Type="http://schemas.openxmlformats.org/officeDocument/2006/relationships/image" Target="../media/image125.wmf"/><Relationship Id="rId25" Type="http://schemas.openxmlformats.org/officeDocument/2006/relationships/oleObject" Target="../embeddings/oleObject102.bin"/><Relationship Id="rId24" Type="http://schemas.openxmlformats.org/officeDocument/2006/relationships/image" Target="../media/image124.wmf"/><Relationship Id="rId23" Type="http://schemas.openxmlformats.org/officeDocument/2006/relationships/oleObject" Target="../embeddings/oleObject101.bin"/><Relationship Id="rId22" Type="http://schemas.openxmlformats.org/officeDocument/2006/relationships/image" Target="../media/image123.wmf"/><Relationship Id="rId21" Type="http://schemas.openxmlformats.org/officeDocument/2006/relationships/oleObject" Target="../embeddings/oleObject100.bin"/><Relationship Id="rId20" Type="http://schemas.openxmlformats.org/officeDocument/2006/relationships/image" Target="../media/image122.wmf"/><Relationship Id="rId2" Type="http://schemas.openxmlformats.org/officeDocument/2006/relationships/image" Target="../media/image113.wmf"/><Relationship Id="rId19" Type="http://schemas.openxmlformats.org/officeDocument/2006/relationships/oleObject" Target="../embeddings/oleObject99.bin"/><Relationship Id="rId18" Type="http://schemas.openxmlformats.org/officeDocument/2006/relationships/image" Target="../media/image121.wmf"/><Relationship Id="rId17" Type="http://schemas.openxmlformats.org/officeDocument/2006/relationships/oleObject" Target="../embeddings/oleObject98.bin"/><Relationship Id="rId16" Type="http://schemas.openxmlformats.org/officeDocument/2006/relationships/image" Target="../media/image120.wmf"/><Relationship Id="rId15" Type="http://schemas.openxmlformats.org/officeDocument/2006/relationships/oleObject" Target="../embeddings/oleObject97.bin"/><Relationship Id="rId14" Type="http://schemas.openxmlformats.org/officeDocument/2006/relationships/image" Target="../media/image119.wmf"/><Relationship Id="rId13" Type="http://schemas.openxmlformats.org/officeDocument/2006/relationships/oleObject" Target="../embeddings/oleObject96.bin"/><Relationship Id="rId12" Type="http://schemas.openxmlformats.org/officeDocument/2006/relationships/image" Target="../media/image118.wmf"/><Relationship Id="rId11" Type="http://schemas.openxmlformats.org/officeDocument/2006/relationships/oleObject" Target="../embeddings/oleObject95.bin"/><Relationship Id="rId10" Type="http://schemas.openxmlformats.org/officeDocument/2006/relationships/image" Target="../media/image117.wmf"/><Relationship Id="rId1" Type="http://schemas.openxmlformats.org/officeDocument/2006/relationships/oleObject" Target="../embeddings/oleObject90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8.bin"/><Relationship Id="rId8" Type="http://schemas.openxmlformats.org/officeDocument/2006/relationships/image" Target="../media/image129.wmf"/><Relationship Id="rId7" Type="http://schemas.openxmlformats.org/officeDocument/2006/relationships/oleObject" Target="../embeddings/oleObject107.bin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27.wmf"/><Relationship Id="rId3" Type="http://schemas.openxmlformats.org/officeDocument/2006/relationships/oleObject" Target="../embeddings/oleObject105.bin"/><Relationship Id="rId20" Type="http://schemas.openxmlformats.org/officeDocument/2006/relationships/vmlDrawing" Target="../drawings/vmlDrawing21.vml"/><Relationship Id="rId2" Type="http://schemas.openxmlformats.org/officeDocument/2006/relationships/image" Target="../media/image126.wmf"/><Relationship Id="rId19" Type="http://schemas.openxmlformats.org/officeDocument/2006/relationships/slideLayout" Target="../slideLayouts/slideLayout14.xml"/><Relationship Id="rId18" Type="http://schemas.openxmlformats.org/officeDocument/2006/relationships/image" Target="../media/image134.wmf"/><Relationship Id="rId17" Type="http://schemas.openxmlformats.org/officeDocument/2006/relationships/oleObject" Target="../embeddings/oleObject112.bin"/><Relationship Id="rId16" Type="http://schemas.openxmlformats.org/officeDocument/2006/relationships/image" Target="../media/image133.wmf"/><Relationship Id="rId15" Type="http://schemas.openxmlformats.org/officeDocument/2006/relationships/oleObject" Target="../embeddings/oleObject111.bin"/><Relationship Id="rId14" Type="http://schemas.openxmlformats.org/officeDocument/2006/relationships/image" Target="../media/image132.wmf"/><Relationship Id="rId13" Type="http://schemas.openxmlformats.org/officeDocument/2006/relationships/oleObject" Target="../embeddings/oleObject110.bin"/><Relationship Id="rId12" Type="http://schemas.openxmlformats.org/officeDocument/2006/relationships/image" Target="../media/image131.wmf"/><Relationship Id="rId11" Type="http://schemas.openxmlformats.org/officeDocument/2006/relationships/oleObject" Target="../embeddings/oleObject109.bin"/><Relationship Id="rId10" Type="http://schemas.openxmlformats.org/officeDocument/2006/relationships/image" Target="../media/image130.wmf"/><Relationship Id="rId1" Type="http://schemas.openxmlformats.org/officeDocument/2006/relationships/oleObject" Target="../embeddings/oleObject104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wmf"/><Relationship Id="rId8" Type="http://schemas.openxmlformats.org/officeDocument/2006/relationships/oleObject" Target="../embeddings/oleObject116.bin"/><Relationship Id="rId7" Type="http://schemas.openxmlformats.org/officeDocument/2006/relationships/image" Target="../media/image137.wmf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114.bin"/><Relationship Id="rId3" Type="http://schemas.openxmlformats.org/officeDocument/2006/relationships/image" Target="../media/image135.wmf"/><Relationship Id="rId2" Type="http://schemas.openxmlformats.org/officeDocument/2006/relationships/oleObject" Target="../embeddings/oleObject113.bin"/><Relationship Id="rId17" Type="http://schemas.openxmlformats.org/officeDocument/2006/relationships/vmlDrawing" Target="../drawings/vmlDrawing22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41.wmf"/><Relationship Id="rId14" Type="http://schemas.openxmlformats.org/officeDocument/2006/relationships/oleObject" Target="../embeddings/oleObject119.bin"/><Relationship Id="rId13" Type="http://schemas.openxmlformats.org/officeDocument/2006/relationships/image" Target="../media/image140.wmf"/><Relationship Id="rId12" Type="http://schemas.openxmlformats.org/officeDocument/2006/relationships/oleObject" Target="../embeddings/oleObject118.bin"/><Relationship Id="rId11" Type="http://schemas.openxmlformats.org/officeDocument/2006/relationships/image" Target="../media/image139.wmf"/><Relationship Id="rId10" Type="http://schemas.openxmlformats.org/officeDocument/2006/relationships/oleObject" Target="../embeddings/oleObject117.bin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3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6.wmf"/><Relationship Id="rId2" Type="http://schemas.openxmlformats.org/officeDocument/2006/relationships/oleObject" Target="../embeddings/oleObject120.bin"/><Relationship Id="rId1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wmf"/><Relationship Id="rId8" Type="http://schemas.openxmlformats.org/officeDocument/2006/relationships/oleObject" Target="../embeddings/oleObject124.bin"/><Relationship Id="rId7" Type="http://schemas.openxmlformats.org/officeDocument/2006/relationships/image" Target="../media/image149.wmf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148.wmf"/><Relationship Id="rId4" Type="http://schemas.openxmlformats.org/officeDocument/2006/relationships/oleObject" Target="../embeddings/oleObject122.bin"/><Relationship Id="rId3" Type="http://schemas.openxmlformats.org/officeDocument/2006/relationships/image" Target="../media/image147.wmf"/><Relationship Id="rId2" Type="http://schemas.openxmlformats.org/officeDocument/2006/relationships/oleObject" Target="../embeddings/oleObject121.bin"/><Relationship Id="rId19" Type="http://schemas.openxmlformats.org/officeDocument/2006/relationships/vmlDrawing" Target="../drawings/vmlDrawing24.vml"/><Relationship Id="rId18" Type="http://schemas.openxmlformats.org/officeDocument/2006/relationships/slideLayout" Target="../slideLayouts/slideLayout2.xml"/><Relationship Id="rId17" Type="http://schemas.openxmlformats.org/officeDocument/2006/relationships/oleObject" Target="../embeddings/oleObject129.bin"/><Relationship Id="rId16" Type="http://schemas.openxmlformats.org/officeDocument/2006/relationships/image" Target="../media/image153.wmf"/><Relationship Id="rId15" Type="http://schemas.openxmlformats.org/officeDocument/2006/relationships/oleObject" Target="../embeddings/oleObject128.bin"/><Relationship Id="rId14" Type="http://schemas.openxmlformats.org/officeDocument/2006/relationships/image" Target="../media/image152.wmf"/><Relationship Id="rId13" Type="http://schemas.openxmlformats.org/officeDocument/2006/relationships/oleObject" Target="../embeddings/oleObject127.bin"/><Relationship Id="rId12" Type="http://schemas.openxmlformats.org/officeDocument/2006/relationships/oleObject" Target="../embeddings/oleObject126.bin"/><Relationship Id="rId11" Type="http://schemas.openxmlformats.org/officeDocument/2006/relationships/image" Target="../media/image151.wmf"/><Relationship Id="rId10" Type="http://schemas.openxmlformats.org/officeDocument/2006/relationships/oleObject" Target="../embeddings/oleObject125.bin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5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7.png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155.wmf"/><Relationship Id="rId3" Type="http://schemas.openxmlformats.org/officeDocument/2006/relationships/oleObject" Target="../embeddings/oleObject131.bin"/><Relationship Id="rId2" Type="http://schemas.openxmlformats.org/officeDocument/2006/relationships/image" Target="../media/image154.wmf"/><Relationship Id="rId1" Type="http://schemas.openxmlformats.org/officeDocument/2006/relationships/oleObject" Target="../embeddings/oleObject130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wmf"/><Relationship Id="rId8" Type="http://schemas.openxmlformats.org/officeDocument/2006/relationships/oleObject" Target="../embeddings/oleObject136.bin"/><Relationship Id="rId7" Type="http://schemas.openxmlformats.org/officeDocument/2006/relationships/image" Target="../media/image160.wmf"/><Relationship Id="rId6" Type="http://schemas.openxmlformats.org/officeDocument/2006/relationships/oleObject" Target="../embeddings/oleObject135.bin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134.bin"/><Relationship Id="rId3" Type="http://schemas.openxmlformats.org/officeDocument/2006/relationships/image" Target="../media/image158.wmf"/><Relationship Id="rId25" Type="http://schemas.openxmlformats.org/officeDocument/2006/relationships/vmlDrawing" Target="../drawings/vmlDrawing26.v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168.wmf"/><Relationship Id="rId22" Type="http://schemas.openxmlformats.org/officeDocument/2006/relationships/oleObject" Target="../embeddings/oleObject143.bin"/><Relationship Id="rId21" Type="http://schemas.openxmlformats.org/officeDocument/2006/relationships/image" Target="../media/image167.wmf"/><Relationship Id="rId20" Type="http://schemas.openxmlformats.org/officeDocument/2006/relationships/oleObject" Target="../embeddings/oleObject142.bin"/><Relationship Id="rId2" Type="http://schemas.openxmlformats.org/officeDocument/2006/relationships/oleObject" Target="../embeddings/oleObject133.bin"/><Relationship Id="rId19" Type="http://schemas.openxmlformats.org/officeDocument/2006/relationships/image" Target="../media/image166.wmf"/><Relationship Id="rId18" Type="http://schemas.openxmlformats.org/officeDocument/2006/relationships/oleObject" Target="../embeddings/oleObject141.bin"/><Relationship Id="rId17" Type="http://schemas.openxmlformats.org/officeDocument/2006/relationships/image" Target="../media/image165.wmf"/><Relationship Id="rId16" Type="http://schemas.openxmlformats.org/officeDocument/2006/relationships/oleObject" Target="../embeddings/oleObject140.bin"/><Relationship Id="rId15" Type="http://schemas.openxmlformats.org/officeDocument/2006/relationships/image" Target="../media/image164.wmf"/><Relationship Id="rId14" Type="http://schemas.openxmlformats.org/officeDocument/2006/relationships/oleObject" Target="../embeddings/oleObject139.bin"/><Relationship Id="rId13" Type="http://schemas.openxmlformats.org/officeDocument/2006/relationships/image" Target="../media/image163.wmf"/><Relationship Id="rId12" Type="http://schemas.openxmlformats.org/officeDocument/2006/relationships/oleObject" Target="../embeddings/oleObject138.bin"/><Relationship Id="rId11" Type="http://schemas.openxmlformats.org/officeDocument/2006/relationships/image" Target="../media/image162.wmf"/><Relationship Id="rId10" Type="http://schemas.openxmlformats.org/officeDocument/2006/relationships/oleObject" Target="../embeddings/oleObject137.bin"/><Relationship Id="rId1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3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tags" Target="../tags/tag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7.vml"/><Relationship Id="rId4" Type="http://schemas.openxmlformats.org/officeDocument/2006/relationships/slideLayout" Target="../slideLayouts/slideLayout2.xml"/><Relationship Id="rId3" Type="http://schemas.openxmlformats.org/officeDocument/2006/relationships/oleObject" Target="../embeddings/oleObject145.bin"/><Relationship Id="rId2" Type="http://schemas.openxmlformats.org/officeDocument/2006/relationships/image" Target="../media/image184.wmf"/><Relationship Id="rId1" Type="http://schemas.openxmlformats.org/officeDocument/2006/relationships/oleObject" Target="../embeddings/oleObject144.bin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8.wmf"/><Relationship Id="rId8" Type="http://schemas.openxmlformats.org/officeDocument/2006/relationships/oleObject" Target="../embeddings/oleObject149.bin"/><Relationship Id="rId7" Type="http://schemas.openxmlformats.org/officeDocument/2006/relationships/image" Target="../media/image187.wmf"/><Relationship Id="rId6" Type="http://schemas.openxmlformats.org/officeDocument/2006/relationships/oleObject" Target="../embeddings/oleObject148.bin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147.bin"/><Relationship Id="rId3" Type="http://schemas.openxmlformats.org/officeDocument/2006/relationships/image" Target="../media/image185.wmf"/><Relationship Id="rId2" Type="http://schemas.openxmlformats.org/officeDocument/2006/relationships/oleObject" Target="../embeddings/oleObject146.bin"/><Relationship Id="rId16" Type="http://schemas.openxmlformats.org/officeDocument/2006/relationships/vmlDrawing" Target="../drawings/vmlDrawing28.vml"/><Relationship Id="rId15" Type="http://schemas.openxmlformats.org/officeDocument/2006/relationships/slideLayout" Target="../slideLayouts/slideLayout2.xml"/><Relationship Id="rId14" Type="http://schemas.openxmlformats.org/officeDocument/2006/relationships/oleObject" Target="../embeddings/oleObject152.bin"/><Relationship Id="rId13" Type="http://schemas.openxmlformats.org/officeDocument/2006/relationships/image" Target="../media/image190.wmf"/><Relationship Id="rId12" Type="http://schemas.openxmlformats.org/officeDocument/2006/relationships/oleObject" Target="../embeddings/oleObject151.bin"/><Relationship Id="rId11" Type="http://schemas.openxmlformats.org/officeDocument/2006/relationships/image" Target="../media/image189.wmf"/><Relationship Id="rId10" Type="http://schemas.openxmlformats.org/officeDocument/2006/relationships/oleObject" Target="../embeddings/oleObject150.bin"/><Relationship Id="rId1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wmf"/><Relationship Id="rId8" Type="http://schemas.openxmlformats.org/officeDocument/2006/relationships/oleObject" Target="../embeddings/oleObject156.bin"/><Relationship Id="rId7" Type="http://schemas.openxmlformats.org/officeDocument/2006/relationships/image" Target="../media/image194.wmf"/><Relationship Id="rId6" Type="http://schemas.openxmlformats.org/officeDocument/2006/relationships/oleObject" Target="../embeddings/oleObject155.bin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154.bin"/><Relationship Id="rId3" Type="http://schemas.openxmlformats.org/officeDocument/2006/relationships/image" Target="../media/image192.wmf"/><Relationship Id="rId21" Type="http://schemas.openxmlformats.org/officeDocument/2006/relationships/vmlDrawing" Target="../drawings/vmlDrawing29.vml"/><Relationship Id="rId20" Type="http://schemas.openxmlformats.org/officeDocument/2006/relationships/slideLayout" Target="../slideLayouts/slideLayout2.xml"/><Relationship Id="rId2" Type="http://schemas.openxmlformats.org/officeDocument/2006/relationships/oleObject" Target="../embeddings/oleObject153.bin"/><Relationship Id="rId19" Type="http://schemas.openxmlformats.org/officeDocument/2006/relationships/image" Target="../media/image198.wmf"/><Relationship Id="rId18" Type="http://schemas.openxmlformats.org/officeDocument/2006/relationships/oleObject" Target="../embeddings/oleObject162.bin"/><Relationship Id="rId17" Type="http://schemas.openxmlformats.org/officeDocument/2006/relationships/image" Target="../media/image197.wmf"/><Relationship Id="rId16" Type="http://schemas.openxmlformats.org/officeDocument/2006/relationships/oleObject" Target="../embeddings/oleObject161.bin"/><Relationship Id="rId15" Type="http://schemas.openxmlformats.org/officeDocument/2006/relationships/image" Target="../media/image196.wmf"/><Relationship Id="rId14" Type="http://schemas.openxmlformats.org/officeDocument/2006/relationships/oleObject" Target="../embeddings/oleObject160.bin"/><Relationship Id="rId13" Type="http://schemas.openxmlformats.org/officeDocument/2006/relationships/image" Target="../media/image195.wmf"/><Relationship Id="rId12" Type="http://schemas.openxmlformats.org/officeDocument/2006/relationships/oleObject" Target="../embeddings/oleObject159.bin"/><Relationship Id="rId11" Type="http://schemas.openxmlformats.org/officeDocument/2006/relationships/oleObject" Target="../embeddings/oleObject158.bin"/><Relationship Id="rId10" Type="http://schemas.openxmlformats.org/officeDocument/2006/relationships/oleObject" Target="../embeddings/oleObject157.bin"/><Relationship Id="rId1" Type="http://schemas.openxmlformats.org/officeDocument/2006/relationships/image" Target="../media/image1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772400" cy="2019300"/>
          </a:xfrm>
        </p:spPr>
        <p:txBody>
          <a:bodyPr vert="horz" wrap="square" lIns="91440" tIns="45720" rIns="91440" bIns="45720" anchor="b"/>
          <a:p>
            <a:pPr eaLnBrk="1" hangingPunct="1">
              <a:buClrTx/>
              <a:buSzTx/>
              <a:buFontTx/>
            </a:pPr>
            <a:r>
              <a:rPr lang="zh-CN" altLang="en-US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第 </a:t>
            </a:r>
            <a:r>
              <a:rPr lang="en-US" altLang="zh-CN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3 </a:t>
            </a:r>
            <a:r>
              <a:rPr lang="zh-CN" altLang="en-US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章   确定性推理方法</a:t>
            </a:r>
            <a:endParaRPr lang="zh-CN" altLang="en-US" sz="4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  <a:cs typeface="+mj-cs"/>
            </a:endParaRPr>
          </a:p>
        </p:txBody>
      </p:sp>
      <p:sp>
        <p:nvSpPr>
          <p:cNvPr id="33795" name="Rectangle 4"/>
          <p:cNvSpPr>
            <a:spLocks noGrp="1"/>
          </p:cNvSpPr>
          <p:nvPr>
            <p:ph type="subTitle" idx="1"/>
          </p:nvPr>
        </p:nvSpPr>
        <p:spPr>
          <a:xfrm>
            <a:off x="609600" y="3657600"/>
            <a:ext cx="8001000" cy="1981200"/>
          </a:xfrm>
        </p:spPr>
        <p:txBody>
          <a:bodyPr vert="horz" wrap="square" lIns="91440" tIns="45720" rIns="91440" bIns="45720" anchor="t"/>
          <a:p>
            <a:pPr algn="l" eaLnBrk="1" hangingPunct="1">
              <a:buSzTx/>
            </a:pPr>
            <a:r>
              <a:rPr lang="zh-CN" altLang="en-US" sz="3200" b="1" dirty="0">
                <a:solidFill>
                  <a:schemeClr val="accent2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教材：</a:t>
            </a:r>
            <a:endParaRPr lang="zh-CN" altLang="en-US" sz="3200" b="1" dirty="0">
              <a:solidFill>
                <a:schemeClr val="accent2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+mn-cs"/>
            </a:endParaRPr>
          </a:p>
          <a:p>
            <a:pPr algn="l" eaLnBrk="1" hangingPunct="1">
              <a:spcBef>
                <a:spcPct val="20000"/>
              </a:spcBef>
              <a:buSzTx/>
            </a:pPr>
            <a:r>
              <a:rPr lang="zh-CN" altLang="en-US" sz="3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    </a:t>
            </a:r>
            <a:r>
              <a:rPr lang="zh-CN" altLang="en-US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王万良</a:t>
            </a:r>
            <a:r>
              <a:rPr lang="en-US" altLang="zh-CN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《</a:t>
            </a:r>
            <a:r>
              <a:rPr lang="zh-CN" altLang="en-US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人工智能导论</a:t>
            </a:r>
            <a:r>
              <a:rPr lang="en-US" altLang="zh-CN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》</a:t>
            </a:r>
            <a:r>
              <a:rPr lang="zh-CN" altLang="en-US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（第</a:t>
            </a:r>
            <a:r>
              <a:rPr lang="en-US" altLang="zh-CN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4</a:t>
            </a:r>
            <a:r>
              <a:rPr lang="zh-CN" altLang="en-US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版）</a:t>
            </a:r>
            <a:endParaRPr lang="zh-CN" altLang="en-US" sz="3000" b="1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SzTx/>
            </a:pPr>
            <a:r>
              <a:rPr lang="zh-CN" altLang="en-US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  高等教育出版社，</a:t>
            </a:r>
            <a:r>
              <a:rPr lang="en-US" altLang="zh-CN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2017. 7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39939" name="Rectangle 16"/>
          <p:cNvSpPr/>
          <p:nvPr/>
        </p:nvSpPr>
        <p:spPr>
          <a:xfrm>
            <a:off x="304800" y="1689100"/>
            <a:ext cx="8534400" cy="3035300"/>
          </a:xfrm>
          <a:prstGeom prst="rect">
            <a:avLst/>
          </a:prstGeom>
          <a:noFill/>
          <a:ln w="9525" cap="flat" cmpd="sng">
            <a:solidFill>
              <a:srgbClr val="666699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pPr marL="363855" indent="-363855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500" dirty="0">
                <a:latin typeface="Times New Roman" panose="02020603050405020304" pitchFamily="18" charset="0"/>
              </a:rPr>
              <a:t>（</a:t>
            </a:r>
            <a:r>
              <a:rPr lang="en-US" altLang="zh-CN" sz="2500" dirty="0">
                <a:latin typeface="Times New Roman" panose="02020603050405020304" pitchFamily="18" charset="0"/>
              </a:rPr>
              <a:t>1</a:t>
            </a:r>
            <a:r>
              <a:rPr lang="zh-CN" altLang="en-US" sz="2500" dirty="0">
                <a:latin typeface="Times New Roman" panose="02020603050405020304" pitchFamily="18" charset="0"/>
              </a:rPr>
              <a:t>）</a:t>
            </a:r>
            <a:r>
              <a:rPr lang="zh-CN" altLang="en-US" sz="2500" dirty="0">
                <a:solidFill>
                  <a:schemeClr val="accent2"/>
                </a:solidFill>
                <a:latin typeface="Times New Roman" panose="02020603050405020304" pitchFamily="18" charset="0"/>
              </a:rPr>
              <a:t>演绎推理</a:t>
            </a:r>
            <a:r>
              <a:rPr lang="zh-CN" altLang="en-US" sz="2500" dirty="0">
                <a:latin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</a:rPr>
              <a:t>(deductive reasoning) :    </a:t>
            </a:r>
            <a:r>
              <a:rPr lang="zh-CN" altLang="en-US" sz="2400" dirty="0">
                <a:latin typeface="Times New Roman" panose="02020603050405020304" pitchFamily="18" charset="0"/>
              </a:rPr>
              <a:t>一般   </a:t>
            </a:r>
            <a:r>
              <a:rPr lang="zh-CN" altLang="en-US" sz="3200" dirty="0">
                <a:latin typeface="Times New Roman" panose="02020603050405020304" pitchFamily="18" charset="0"/>
              </a:rPr>
              <a:t>→</a:t>
            </a:r>
            <a:r>
              <a:rPr lang="zh-CN" altLang="en-US" sz="2400" dirty="0">
                <a:latin typeface="Times New Roman" panose="02020603050405020304" pitchFamily="18" charset="0"/>
              </a:rPr>
              <a:t>  个别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363855" indent="-363855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三段论式</a:t>
            </a:r>
            <a:r>
              <a:rPr lang="zh-CN" altLang="en-US" sz="2400" dirty="0">
                <a:latin typeface="Times New Roman" panose="02020603050405020304" pitchFamily="18" charset="0"/>
              </a:rPr>
              <a:t>（三段论法）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363855" indent="-363855">
              <a:lnSpc>
                <a:spcPct val="100000"/>
              </a:lnSpc>
              <a:spcBef>
                <a:spcPct val="50000"/>
              </a:spcBef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</a:rPr>
              <a:t> 足球运动员的身体都是强壮的 ；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363855" indent="-363855">
              <a:lnSpc>
                <a:spcPct val="100000"/>
              </a:lnSpc>
              <a:spcBef>
                <a:spcPct val="40000"/>
              </a:spcBef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</a:rPr>
              <a:t> 高波是一名足球运动员；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363855" indent="-363855">
              <a:lnSpc>
                <a:spcPct val="100000"/>
              </a:lnSpc>
              <a:spcBef>
                <a:spcPct val="70000"/>
              </a:spcBef>
              <a:spcAft>
                <a:spcPct val="40000"/>
              </a:spcAft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</a:rPr>
              <a:t> 所以，高波的身体是强壮的。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363855" indent="-363855">
              <a:lnSpc>
                <a:spcPct val="20000"/>
              </a:lnSpc>
              <a:buAutoNum type="circleNumDbPlain"/>
            </a:pP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3994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3.1.2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推理的类型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39941" name="Rectangle 3"/>
          <p:cNvSpPr>
            <a:spLocks noGrp="1"/>
          </p:cNvSpPr>
          <p:nvPr>
            <p:ph idx="1"/>
          </p:nvPr>
        </p:nvSpPr>
        <p:spPr>
          <a:xfrm>
            <a:off x="250825" y="1060450"/>
            <a:ext cx="8893175" cy="387350"/>
          </a:xfrm>
        </p:spPr>
        <p:txBody>
          <a:bodyPr vert="horz" wrap="square" lIns="91440" tIns="45720" rIns="91440" bIns="45720" anchor="t"/>
          <a:p>
            <a:pPr marL="195580" indent="-19558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AutoNum type="arabicPeriod"/>
            </a:pPr>
            <a:r>
              <a:rPr lang="en-US" altLang="zh-CN" sz="2600" b="1" dirty="0">
                <a:latin typeface="Times New Roman" panose="02020603050405020304" pitchFamily="18" charset="0"/>
              </a:rPr>
              <a:t>  </a:t>
            </a:r>
            <a:r>
              <a:rPr lang="zh-CN" altLang="en-US" sz="2600" b="1" dirty="0">
                <a:latin typeface="Times New Roman" panose="02020603050405020304" pitchFamily="18" charset="0"/>
              </a:rPr>
              <a:t>演绎推理、归纳推理、默认推理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259" name="Line 19"/>
          <p:cNvSpPr/>
          <p:nvPr/>
        </p:nvSpPr>
        <p:spPr>
          <a:xfrm>
            <a:off x="381000" y="3962400"/>
            <a:ext cx="708660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260" name="Rectangle 20"/>
          <p:cNvSpPr/>
          <p:nvPr/>
        </p:nvSpPr>
        <p:spPr>
          <a:xfrm>
            <a:off x="5486400" y="2667000"/>
            <a:ext cx="1981200" cy="1844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（ 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大前提 </a:t>
            </a:r>
            <a:r>
              <a:rPr lang="zh-CN" altLang="en-US" sz="2400" dirty="0">
                <a:latin typeface="Arial" panose="020B0604020202020204" pitchFamily="34" charset="0"/>
              </a:rPr>
              <a:t>）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（ 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小前提 </a:t>
            </a:r>
            <a:r>
              <a:rPr lang="zh-CN" altLang="en-US" sz="2400" dirty="0">
                <a:latin typeface="Arial" panose="020B0604020202020204" pitchFamily="34" charset="0"/>
              </a:rPr>
              <a:t>）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2400" dirty="0">
                <a:latin typeface="Arial" panose="020B0604020202020204" pitchFamily="34" charset="0"/>
              </a:rPr>
              <a:t>（ 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结   论 </a:t>
            </a:r>
            <a:r>
              <a:rPr lang="zh-CN" altLang="en-US" sz="2400" dirty="0">
                <a:latin typeface="Arial" panose="020B0604020202020204" pitchFamily="34" charset="0"/>
              </a:rPr>
              <a:t>）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9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30730" name="Text Box 1028"/>
          <p:cNvSpPr txBox="1"/>
          <p:nvPr/>
        </p:nvSpPr>
        <p:spPr>
          <a:xfrm>
            <a:off x="381000" y="1066800"/>
            <a:ext cx="8534400" cy="5260975"/>
          </a:xfrm>
          <a:prstGeom prst="rect">
            <a:avLst/>
          </a:prstGeom>
          <a:solidFill>
            <a:srgbClr val="E7FFE7"/>
          </a:soli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zh-CN" sz="2400" b="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把上述公式化为子句集：</a:t>
            </a: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b="0" dirty="0">
                <a:latin typeface="Arial" panose="020B0604020202020204" pitchFamily="34" charset="0"/>
              </a:rPr>
              <a:t> </a:t>
            </a:r>
            <a:endParaRPr lang="zh-CN" altLang="en-US" b="0" dirty="0">
              <a:latin typeface="Arial" panose="020B0604020202020204" pitchFamily="34" charset="0"/>
            </a:endParaRPr>
          </a:p>
        </p:txBody>
      </p:sp>
      <p:sp>
        <p:nvSpPr>
          <p:cNvPr id="30731" name="Rectangle 102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3.6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应用归结原理求解问题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2" name="Group 1043"/>
          <p:cNvGrpSpPr/>
          <p:nvPr/>
        </p:nvGrpSpPr>
        <p:grpSpPr>
          <a:xfrm>
            <a:off x="381000" y="1600200"/>
            <a:ext cx="4635500" cy="2100263"/>
            <a:chOff x="240" y="1008"/>
            <a:chExt cx="2920" cy="1323"/>
          </a:xfrm>
        </p:grpSpPr>
        <p:sp>
          <p:nvSpPr>
            <p:cNvPr id="30739" name="Text Box 1029"/>
            <p:cNvSpPr txBox="1"/>
            <p:nvPr/>
          </p:nvSpPr>
          <p:spPr>
            <a:xfrm>
              <a:off x="240" y="1008"/>
              <a:ext cx="2016" cy="132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 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4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0725" name="Object 1027"/>
            <p:cNvGraphicFramePr/>
            <p:nvPr/>
          </p:nvGraphicFramePr>
          <p:xfrm>
            <a:off x="912" y="1056"/>
            <a:ext cx="105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5" name="" r:id="rId1" imgW="799465" imgH="203200" progId="Equation.3">
                    <p:embed/>
                  </p:oleObj>
                </mc:Choice>
                <mc:Fallback>
                  <p:oleObj name="" r:id="rId1" imgW="799465" imgH="203200" progId="Equation.3">
                    <p:embed/>
                    <p:pic>
                      <p:nvPicPr>
                        <p:cNvPr id="0" name="图片 32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12" y="1056"/>
                          <a:ext cx="1056" cy="2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6" name="Object 1028"/>
            <p:cNvGraphicFramePr/>
            <p:nvPr/>
          </p:nvGraphicFramePr>
          <p:xfrm>
            <a:off x="864" y="1392"/>
            <a:ext cx="110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7" name="" r:id="rId3" imgW="862965" imgH="203200" progId="Equation.3">
                    <p:embed/>
                  </p:oleObj>
                </mc:Choice>
                <mc:Fallback>
                  <p:oleObj name="" r:id="rId3" imgW="862965" imgH="203200" progId="Equation.3">
                    <p:embed/>
                    <p:pic>
                      <p:nvPicPr>
                        <p:cNvPr id="0" name="图片 323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64" y="1392"/>
                          <a:ext cx="1104" cy="2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7" name="Object 1029"/>
            <p:cNvGraphicFramePr/>
            <p:nvPr/>
          </p:nvGraphicFramePr>
          <p:xfrm>
            <a:off x="872" y="1728"/>
            <a:ext cx="2288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" name="" r:id="rId5" imgW="1827530" imgH="203200" progId="Equation.3">
                    <p:embed/>
                  </p:oleObj>
                </mc:Choice>
                <mc:Fallback>
                  <p:oleObj name="" r:id="rId5" imgW="1827530" imgH="203200" progId="Equation.3">
                    <p:embed/>
                    <p:pic>
                      <p:nvPicPr>
                        <p:cNvPr id="0" name="图片 3228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CC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72" y="1728"/>
                          <a:ext cx="2288" cy="2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8" name="Object 1030"/>
            <p:cNvGraphicFramePr/>
            <p:nvPr/>
          </p:nvGraphicFramePr>
          <p:xfrm>
            <a:off x="864" y="2064"/>
            <a:ext cx="220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6" name="" r:id="rId7" imgW="1841500" imgH="203200" progId="Equation.3">
                    <p:embed/>
                  </p:oleObj>
                </mc:Choice>
                <mc:Fallback>
                  <p:oleObj name="" r:id="rId7" imgW="1841500" imgH="203200" progId="Equation.3">
                    <p:embed/>
                    <p:pic>
                      <p:nvPicPr>
                        <p:cNvPr id="0" name="图片 3225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CC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64" y="2064"/>
                          <a:ext cx="2208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715" name="Text Box 1035"/>
          <p:cNvSpPr txBox="1"/>
          <p:nvPr/>
        </p:nvSpPr>
        <p:spPr>
          <a:xfrm>
            <a:off x="457200" y="3810000"/>
            <a:ext cx="4038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zh-CN" sz="2400" b="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应用归结原理进行归结：</a:t>
            </a:r>
            <a:r>
              <a:rPr lang="zh-CN" altLang="en-US" sz="2400" b="0" dirty="0">
                <a:latin typeface="Arial" panose="020B0604020202020204" pitchFamily="34" charset="0"/>
              </a:rPr>
              <a:t> </a:t>
            </a:r>
            <a:endParaRPr lang="zh-CN" altLang="en-US" sz="2400" b="0" dirty="0">
              <a:latin typeface="Arial" panose="020B0604020202020204" pitchFamily="34" charset="0"/>
            </a:endParaRPr>
          </a:p>
        </p:txBody>
      </p:sp>
      <p:sp>
        <p:nvSpPr>
          <p:cNvPr id="30734" name="Rectangle 1038"/>
          <p:cNvSpPr/>
          <p:nvPr/>
        </p:nvSpPr>
        <p:spPr>
          <a:xfrm>
            <a:off x="3824288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735" name="Rectangle 1040"/>
          <p:cNvSpPr/>
          <p:nvPr/>
        </p:nvSpPr>
        <p:spPr>
          <a:xfrm>
            <a:off x="3481388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736" name="Rectangle 1042"/>
          <p:cNvSpPr/>
          <p:nvPr/>
        </p:nvSpPr>
        <p:spPr>
          <a:xfrm>
            <a:off x="401955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3" name="Group 1044"/>
          <p:cNvGrpSpPr/>
          <p:nvPr/>
        </p:nvGrpSpPr>
        <p:grpSpPr>
          <a:xfrm>
            <a:off x="381000" y="4343400"/>
            <a:ext cx="7772400" cy="1570038"/>
            <a:chOff x="240" y="2736"/>
            <a:chExt cx="4896" cy="989"/>
          </a:xfrm>
        </p:grpSpPr>
        <p:sp>
          <p:nvSpPr>
            <p:cNvPr id="30738" name="Text Box 1036"/>
            <p:cNvSpPr txBox="1"/>
            <p:nvPr/>
          </p:nvSpPr>
          <p:spPr>
            <a:xfrm>
              <a:off x="240" y="2736"/>
              <a:ext cx="4896" cy="9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r>
                <a:rPr lang="zh-CN" altLang="en-US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                     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）与（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）归结</a:t>
              </a:r>
              <a:endPara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r>
                <a:rPr lang="zh-CN" altLang="en-US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                     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）与（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）归结</a:t>
              </a:r>
              <a:endPara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r>
                <a:rPr lang="zh-CN" altLang="en-US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                     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）与（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）归结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0722" name="Object 1024"/>
            <p:cNvGraphicFramePr/>
            <p:nvPr/>
          </p:nvGraphicFramePr>
          <p:xfrm>
            <a:off x="816" y="2736"/>
            <a:ext cx="1920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" name="" r:id="rId9" imgW="1497965" imgH="203200" progId="Equation.3">
                    <p:embed/>
                  </p:oleObj>
                </mc:Choice>
                <mc:Fallback>
                  <p:oleObj name="" r:id="rId9" imgW="1497965" imgH="203200" progId="Equation.3">
                    <p:embed/>
                    <p:pic>
                      <p:nvPicPr>
                        <p:cNvPr id="0" name="图片 322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16" y="2736"/>
                          <a:ext cx="1920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3" name="Object 1025"/>
            <p:cNvGraphicFramePr/>
            <p:nvPr/>
          </p:nvGraphicFramePr>
          <p:xfrm>
            <a:off x="768" y="3120"/>
            <a:ext cx="2544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8" name="" r:id="rId11" imgW="2184400" imgH="203200" progId="Equation.3">
                    <p:embed/>
                  </p:oleObj>
                </mc:Choice>
                <mc:Fallback>
                  <p:oleObj name="" r:id="rId11" imgW="2184400" imgH="203200" progId="Equation.3">
                    <p:embed/>
                    <p:pic>
                      <p:nvPicPr>
                        <p:cNvPr id="0" name="图片 322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68" y="3120"/>
                          <a:ext cx="2544" cy="2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4" name="Object 1026"/>
            <p:cNvGraphicFramePr/>
            <p:nvPr/>
          </p:nvGraphicFramePr>
          <p:xfrm>
            <a:off x="816" y="3456"/>
            <a:ext cx="1488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0" name="" r:id="rId13" imgW="1104900" imgH="203200" progId="Equation.3">
                    <p:embed/>
                  </p:oleObj>
                </mc:Choice>
                <mc:Fallback>
                  <p:oleObj name="" r:id="rId13" imgW="1104900" imgH="203200" progId="Equation.3">
                    <p:embed/>
                    <p:pic>
                      <p:nvPicPr>
                        <p:cNvPr id="0" name="图片 322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16" y="3456"/>
                          <a:ext cx="1488" cy="2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pic>
        <p:nvPicPr>
          <p:cNvPr id="71683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633538"/>
            <a:ext cx="7010400" cy="4005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3.6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应用归结原理求解问题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1905000" y="2209800"/>
            <a:ext cx="3962400" cy="508000"/>
            <a:chOff x="1296" y="1200"/>
            <a:chExt cx="2304" cy="336"/>
          </a:xfrm>
        </p:grpSpPr>
        <p:sp>
          <p:nvSpPr>
            <p:cNvPr id="71702" name="Line 6"/>
            <p:cNvSpPr/>
            <p:nvPr/>
          </p:nvSpPr>
          <p:spPr>
            <a:xfrm>
              <a:off x="1296" y="1200"/>
              <a:ext cx="768" cy="336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703" name="Line 7"/>
            <p:cNvSpPr/>
            <p:nvPr/>
          </p:nvSpPr>
          <p:spPr>
            <a:xfrm flipH="1">
              <a:off x="2064" y="1200"/>
              <a:ext cx="1536" cy="336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" name="Group 13"/>
          <p:cNvGrpSpPr/>
          <p:nvPr/>
        </p:nvGrpSpPr>
        <p:grpSpPr>
          <a:xfrm>
            <a:off x="2667000" y="3276600"/>
            <a:ext cx="3556000" cy="609600"/>
            <a:chOff x="1728" y="1872"/>
            <a:chExt cx="2112" cy="432"/>
          </a:xfrm>
        </p:grpSpPr>
        <p:sp>
          <p:nvSpPr>
            <p:cNvPr id="71700" name="Line 8"/>
            <p:cNvSpPr/>
            <p:nvPr/>
          </p:nvSpPr>
          <p:spPr>
            <a:xfrm>
              <a:off x="1728" y="1872"/>
              <a:ext cx="816" cy="432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701" name="Line 9"/>
            <p:cNvSpPr/>
            <p:nvPr/>
          </p:nvSpPr>
          <p:spPr>
            <a:xfrm flipH="1">
              <a:off x="2544" y="1872"/>
              <a:ext cx="1296" cy="432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" name="Group 14"/>
          <p:cNvGrpSpPr/>
          <p:nvPr/>
        </p:nvGrpSpPr>
        <p:grpSpPr>
          <a:xfrm>
            <a:off x="3962400" y="4419600"/>
            <a:ext cx="3276600" cy="609600"/>
            <a:chOff x="2496" y="2592"/>
            <a:chExt cx="1920" cy="432"/>
          </a:xfrm>
        </p:grpSpPr>
        <p:sp>
          <p:nvSpPr>
            <p:cNvPr id="71698" name="Line 10"/>
            <p:cNvSpPr/>
            <p:nvPr/>
          </p:nvSpPr>
          <p:spPr>
            <a:xfrm>
              <a:off x="2496" y="2592"/>
              <a:ext cx="1440" cy="432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699" name="Line 11"/>
            <p:cNvSpPr/>
            <p:nvPr/>
          </p:nvSpPr>
          <p:spPr>
            <a:xfrm flipH="1">
              <a:off x="3936" y="2640"/>
              <a:ext cx="480" cy="384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" name="Group 22"/>
          <p:cNvGrpSpPr/>
          <p:nvPr/>
        </p:nvGrpSpPr>
        <p:grpSpPr>
          <a:xfrm>
            <a:off x="1676400" y="2209800"/>
            <a:ext cx="4572000" cy="473075"/>
            <a:chOff x="1824" y="1104"/>
            <a:chExt cx="2880" cy="298"/>
          </a:xfrm>
        </p:grpSpPr>
        <p:sp>
          <p:nvSpPr>
            <p:cNvPr id="71696" name="Text Box 15"/>
            <p:cNvSpPr txBox="1"/>
            <p:nvPr/>
          </p:nvSpPr>
          <p:spPr>
            <a:xfrm>
              <a:off x="1824" y="1104"/>
              <a:ext cx="43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2000" b="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(1)</a:t>
              </a:r>
              <a:endParaRPr lang="en-US" altLang="zh-CN" sz="2000" b="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697" name="Text Box 16"/>
            <p:cNvSpPr txBox="1"/>
            <p:nvPr/>
          </p:nvSpPr>
          <p:spPr>
            <a:xfrm>
              <a:off x="4272" y="1152"/>
              <a:ext cx="43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2000" b="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(3)</a:t>
              </a:r>
              <a:endParaRPr lang="en-US" altLang="zh-CN" sz="2000" b="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3657600" y="3276600"/>
            <a:ext cx="3810000" cy="396875"/>
            <a:chOff x="2448" y="1824"/>
            <a:chExt cx="2400" cy="250"/>
          </a:xfrm>
        </p:grpSpPr>
        <p:sp>
          <p:nvSpPr>
            <p:cNvPr id="71694" name="Text Box 17"/>
            <p:cNvSpPr txBox="1"/>
            <p:nvPr/>
          </p:nvSpPr>
          <p:spPr>
            <a:xfrm>
              <a:off x="2448" y="1824"/>
              <a:ext cx="43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2000" b="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(5)</a:t>
              </a:r>
              <a:endParaRPr lang="en-US" altLang="zh-CN" sz="2000" b="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695" name="Text Box 18"/>
            <p:cNvSpPr txBox="1"/>
            <p:nvPr/>
          </p:nvSpPr>
          <p:spPr>
            <a:xfrm>
              <a:off x="4416" y="1824"/>
              <a:ext cx="43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2000" b="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(4)</a:t>
              </a:r>
              <a:endParaRPr lang="en-US" altLang="zh-CN" sz="2000" b="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24"/>
          <p:cNvGrpSpPr/>
          <p:nvPr/>
        </p:nvGrpSpPr>
        <p:grpSpPr>
          <a:xfrm>
            <a:off x="5562600" y="4419600"/>
            <a:ext cx="2362200" cy="396875"/>
            <a:chOff x="3408" y="2592"/>
            <a:chExt cx="1488" cy="250"/>
          </a:xfrm>
        </p:grpSpPr>
        <p:sp>
          <p:nvSpPr>
            <p:cNvPr id="71692" name="Text Box 19"/>
            <p:cNvSpPr txBox="1"/>
            <p:nvPr/>
          </p:nvSpPr>
          <p:spPr>
            <a:xfrm>
              <a:off x="4464" y="2592"/>
              <a:ext cx="43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2000" b="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(2)</a:t>
              </a:r>
              <a:endParaRPr lang="en-US" altLang="zh-CN" sz="2000" b="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693" name="Text Box 20"/>
            <p:cNvSpPr txBox="1"/>
            <p:nvPr/>
          </p:nvSpPr>
          <p:spPr>
            <a:xfrm>
              <a:off x="3408" y="2592"/>
              <a:ext cx="43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2000" b="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(6)</a:t>
              </a:r>
              <a:endParaRPr lang="en-US" altLang="zh-CN" sz="2000" b="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5077" name="Text Box 21"/>
          <p:cNvSpPr txBox="1"/>
          <p:nvPr/>
        </p:nvSpPr>
        <p:spPr>
          <a:xfrm>
            <a:off x="6400800" y="5622925"/>
            <a:ext cx="6858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2000" b="0" dirty="0">
                <a:solidFill>
                  <a:schemeClr val="accent2"/>
                </a:solidFill>
                <a:latin typeface="Times New Roman" panose="02020603050405020304" pitchFamily="18" charset="0"/>
              </a:rPr>
              <a:t>(7)</a:t>
            </a:r>
            <a:endParaRPr lang="en-US" altLang="zh-CN" sz="2000" b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pic>
        <p:nvPicPr>
          <p:cNvPr id="72707" name="Picture 2" descr="waseda_mark"/>
          <p:cNvPicPr>
            <a:picLocks noChangeAspect="1"/>
          </p:cNvPicPr>
          <p:nvPr/>
        </p:nvPicPr>
        <p:blipFill>
          <a:blip r:embed="rId1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8" name="Rectangle 3"/>
          <p:cNvSpPr>
            <a:spLocks noGrp="1"/>
          </p:cNvSpPr>
          <p:nvPr>
            <p:ph idx="1"/>
          </p:nvPr>
        </p:nvSpPr>
        <p:spPr>
          <a:xfrm>
            <a:off x="196850" y="771525"/>
            <a:ext cx="8642350" cy="5400675"/>
          </a:xfrm>
        </p:spPr>
        <p:txBody>
          <a:bodyPr vert="horz" wrap="square" lIns="91440" tIns="45720" rIns="91440" bIns="45720" anchor="t"/>
          <a:p>
            <a:pPr eaLnBrk="1" hangingPunct="1"/>
            <a:endParaRPr lang="en-US" altLang="zh-CN" b="1" dirty="0"/>
          </a:p>
          <a:p>
            <a:pPr eaLnBrk="1" hangingPunct="1">
              <a:buNone/>
            </a:pPr>
            <a:endParaRPr lang="en-US" altLang="zh-CN" b="1" dirty="0"/>
          </a:p>
          <a:p>
            <a:pPr algn="ctr" eaLnBrk="1" hangingPunct="1">
              <a:buNone/>
            </a:pPr>
            <a:r>
              <a:rPr lang="en-US" altLang="zh-CN" sz="8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THE END</a:t>
            </a:r>
            <a:endParaRPr lang="en-US" altLang="zh-CN" sz="8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2709" name="Picture 4" descr="ws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10" name="Line 5"/>
          <p:cNvSpPr/>
          <p:nvPr/>
        </p:nvSpPr>
        <p:spPr>
          <a:xfrm>
            <a:off x="228600" y="457200"/>
            <a:ext cx="8610600" cy="0"/>
          </a:xfrm>
          <a:prstGeom prst="line">
            <a:avLst/>
          </a:prstGeom>
          <a:ln w="57150" cap="flat" cmpd="thinThick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711" name="Text Box 6"/>
          <p:cNvSpPr txBox="1"/>
          <p:nvPr/>
        </p:nvSpPr>
        <p:spPr>
          <a:xfrm>
            <a:off x="0" y="76200"/>
            <a:ext cx="9144000" cy="3968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altLang="zh-CN" sz="2000" b="0" dirty="0">
                <a:solidFill>
                  <a:schemeClr val="accent2"/>
                </a:solidFill>
                <a:latin typeface="Arial" panose="020B0604020202020204" pitchFamily="34" charset="0"/>
              </a:rPr>
              <a:t>Introduction of Artificial Intelligence</a:t>
            </a:r>
            <a:endParaRPr lang="en-US" altLang="zh-CN" sz="2000" b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409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3.1.2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推理方式及其分类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0964" name="Rectangle 3"/>
          <p:cNvSpPr>
            <a:spLocks noGrp="1"/>
          </p:cNvSpPr>
          <p:nvPr>
            <p:ph idx="1"/>
          </p:nvPr>
        </p:nvSpPr>
        <p:spPr>
          <a:xfrm>
            <a:off x="250825" y="908050"/>
            <a:ext cx="8893175" cy="387350"/>
          </a:xfrm>
        </p:spPr>
        <p:txBody>
          <a:bodyPr vert="horz" wrap="square" lIns="91440" tIns="45720" rIns="91440" bIns="45720" anchor="t"/>
          <a:p>
            <a:pPr marL="195580" indent="-19558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AutoNum type="arabicPeriod"/>
            </a:pPr>
            <a:r>
              <a:rPr lang="en-US" altLang="zh-CN" sz="2600" b="1" dirty="0">
                <a:latin typeface="Times New Roman" panose="02020603050405020304" pitchFamily="18" charset="0"/>
              </a:rPr>
              <a:t>  </a:t>
            </a:r>
            <a:r>
              <a:rPr lang="zh-CN" altLang="en-US" sz="2600" b="1" dirty="0">
                <a:latin typeface="Times New Roman" panose="02020603050405020304" pitchFamily="18" charset="0"/>
              </a:rPr>
              <a:t>演绎推理、归纳推理、默认推理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40965" name="Group 18"/>
          <p:cNvGrpSpPr/>
          <p:nvPr/>
        </p:nvGrpSpPr>
        <p:grpSpPr>
          <a:xfrm>
            <a:off x="304800" y="1474788"/>
            <a:ext cx="8534400" cy="1801812"/>
            <a:chOff x="192" y="929"/>
            <a:chExt cx="5376" cy="1135"/>
          </a:xfrm>
        </p:grpSpPr>
        <p:sp>
          <p:nvSpPr>
            <p:cNvPr id="40978" name="Text Box 10"/>
            <p:cNvSpPr txBox="1"/>
            <p:nvPr/>
          </p:nvSpPr>
          <p:spPr>
            <a:xfrm>
              <a:off x="192" y="929"/>
              <a:ext cx="5376" cy="1135"/>
            </a:xfrm>
            <a:prstGeom prst="rect">
              <a:avLst/>
            </a:prstGeom>
            <a:noFill/>
            <a:ln w="9525" cap="flat" cmpd="sng">
              <a:solidFill>
                <a:srgbClr val="6666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lnSpc>
                  <a:spcPct val="30000"/>
                </a:lnSpc>
                <a:buClr>
                  <a:schemeClr val="accent2"/>
                </a:buClr>
                <a:buFont typeface="Wingdings" panose="05000000000000000000" pitchFamily="2" charset="2"/>
              </a:pPr>
              <a:endParaRPr lang="en-US" altLang="zh-CN" sz="25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zh-CN" altLang="en-US" sz="25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50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500" dirty="0">
                  <a:latin typeface="Times New Roman" panose="02020603050405020304" pitchFamily="18" charset="0"/>
                </a:rPr>
                <a:t>）</a:t>
              </a:r>
              <a:r>
                <a:rPr lang="zh-CN" altLang="en-US" sz="25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归纳推理 </a:t>
              </a:r>
              <a:r>
                <a:rPr lang="en-US" altLang="zh-CN" sz="2500" dirty="0">
                  <a:latin typeface="Times New Roman" panose="02020603050405020304" pitchFamily="18" charset="0"/>
                </a:rPr>
                <a:t>(inductive reasoning):  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个别 → 一般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         </a:t>
              </a: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完全归纳推理（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必然性推理）              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zh-CN" altLang="en-US" sz="2400" dirty="0">
                  <a:latin typeface="Times New Roman" panose="02020603050405020304" pitchFamily="18" charset="0"/>
                </a:rPr>
                <a:t>         </a:t>
              </a: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不完全归纳推理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（非必然性推理）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pPr>
                <a:lnSpc>
                  <a:spcPct val="30000"/>
                </a:lnSpc>
                <a:buClr>
                  <a:schemeClr val="accent2"/>
                </a:buClr>
                <a:buFont typeface="Wingdings" panose="05000000000000000000" pitchFamily="2" charset="2"/>
              </a:pP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0979" name="AutoShape 12"/>
            <p:cNvSpPr/>
            <p:nvPr/>
          </p:nvSpPr>
          <p:spPr>
            <a:xfrm>
              <a:off x="528" y="1440"/>
              <a:ext cx="47" cy="480"/>
            </a:xfrm>
            <a:prstGeom prst="leftBrace">
              <a:avLst>
                <a:gd name="adj1" fmla="val 85106"/>
                <a:gd name="adj2" fmla="val 50000"/>
              </a:avLst>
            </a:prstGeom>
            <a:noFill/>
            <a:ln w="508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40966" name="Text Box 20"/>
          <p:cNvSpPr txBox="1"/>
          <p:nvPr/>
        </p:nvSpPr>
        <p:spPr>
          <a:xfrm>
            <a:off x="1089025" y="4038600"/>
            <a:ext cx="27590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检查全部产品合格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40967" name="Rectangle 21"/>
          <p:cNvSpPr/>
          <p:nvPr/>
        </p:nvSpPr>
        <p:spPr>
          <a:xfrm>
            <a:off x="1127125" y="3962400"/>
            <a:ext cx="2590800" cy="685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0968" name="Line 22"/>
          <p:cNvSpPr/>
          <p:nvPr/>
        </p:nvSpPr>
        <p:spPr>
          <a:xfrm>
            <a:off x="3717925" y="4267200"/>
            <a:ext cx="1981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0969" name="Text Box 23"/>
          <p:cNvSpPr txBox="1"/>
          <p:nvPr/>
        </p:nvSpPr>
        <p:spPr>
          <a:xfrm>
            <a:off x="5762625" y="4037013"/>
            <a:ext cx="21494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该厂产品合格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40970" name="Rectangle 24"/>
          <p:cNvSpPr/>
          <p:nvPr/>
        </p:nvSpPr>
        <p:spPr>
          <a:xfrm>
            <a:off x="5715000" y="3962400"/>
            <a:ext cx="2117725" cy="685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0971" name="Text Box 25"/>
          <p:cNvSpPr txBox="1"/>
          <p:nvPr/>
        </p:nvSpPr>
        <p:spPr>
          <a:xfrm>
            <a:off x="3930650" y="3756025"/>
            <a:ext cx="16319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3366FF"/>
                </a:solidFill>
                <a:latin typeface="Arial" panose="020B0604020202020204" pitchFamily="34" charset="0"/>
              </a:rPr>
              <a:t>完全归纳推理</a:t>
            </a:r>
            <a:endParaRPr lang="zh-CN" altLang="en-US" dirty="0">
              <a:solidFill>
                <a:srgbClr val="3366FF"/>
              </a:solidFill>
              <a:latin typeface="Arial" panose="020B0604020202020204" pitchFamily="34" charset="0"/>
            </a:endParaRPr>
          </a:p>
        </p:txBody>
      </p:sp>
      <p:sp>
        <p:nvSpPr>
          <p:cNvPr id="40972" name="Text Box 33"/>
          <p:cNvSpPr txBox="1"/>
          <p:nvPr/>
        </p:nvSpPr>
        <p:spPr>
          <a:xfrm>
            <a:off x="1089025" y="5410200"/>
            <a:ext cx="27590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检查全部样品合格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40973" name="Rectangle 34"/>
          <p:cNvSpPr/>
          <p:nvPr/>
        </p:nvSpPr>
        <p:spPr>
          <a:xfrm>
            <a:off x="1127125" y="5334000"/>
            <a:ext cx="2590800" cy="685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0974" name="Line 35"/>
          <p:cNvSpPr/>
          <p:nvPr/>
        </p:nvSpPr>
        <p:spPr>
          <a:xfrm>
            <a:off x="3717925" y="5638800"/>
            <a:ext cx="1981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0975" name="Text Box 36"/>
          <p:cNvSpPr txBox="1"/>
          <p:nvPr/>
        </p:nvSpPr>
        <p:spPr>
          <a:xfrm>
            <a:off x="5775325" y="5408613"/>
            <a:ext cx="21494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该厂产品合格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40976" name="Rectangle 37"/>
          <p:cNvSpPr/>
          <p:nvPr/>
        </p:nvSpPr>
        <p:spPr>
          <a:xfrm>
            <a:off x="5715000" y="5334000"/>
            <a:ext cx="2117725" cy="685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0977" name="Text Box 38"/>
          <p:cNvSpPr txBox="1"/>
          <p:nvPr/>
        </p:nvSpPr>
        <p:spPr>
          <a:xfrm>
            <a:off x="3794125" y="5105400"/>
            <a:ext cx="1920875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3366FF"/>
                </a:solidFill>
                <a:latin typeface="Arial" panose="020B0604020202020204" pitchFamily="34" charset="0"/>
              </a:rPr>
              <a:t>不完全归纳推理</a:t>
            </a:r>
            <a:endParaRPr lang="zh-CN" altLang="en-US" dirty="0">
              <a:solidFill>
                <a:srgbClr val="3366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41987" name="Rectangle 4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3.1.2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推理方式及其分类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1988" name="Rectangle 5"/>
          <p:cNvSpPr/>
          <p:nvPr/>
        </p:nvSpPr>
        <p:spPr>
          <a:xfrm>
            <a:off x="250825" y="908050"/>
            <a:ext cx="8893175" cy="3873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195580" indent="-195580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</a:pPr>
            <a:r>
              <a:rPr lang="en-US" altLang="zh-CN" sz="2600" dirty="0">
                <a:latin typeface="Times New Roman" panose="02020603050405020304" pitchFamily="18" charset="0"/>
              </a:rPr>
              <a:t>  </a:t>
            </a:r>
            <a:r>
              <a:rPr lang="zh-CN" altLang="en-US" sz="2600" dirty="0">
                <a:latin typeface="Times New Roman" panose="02020603050405020304" pitchFamily="18" charset="0"/>
              </a:rPr>
              <a:t>演绎推理、归纳推理、默认推理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marL="195580" indent="-195580">
              <a:lnSpc>
                <a:spcPct val="90000"/>
              </a:lnSpc>
              <a:spcBef>
                <a:spcPct val="8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zh-CN" sz="2400" b="0" dirty="0">
              <a:latin typeface="Arial" panose="020B0604020202020204" pitchFamily="34" charset="0"/>
            </a:endParaRPr>
          </a:p>
        </p:txBody>
      </p:sp>
      <p:sp>
        <p:nvSpPr>
          <p:cNvPr id="41989" name="Text Box 9"/>
          <p:cNvSpPr txBox="1"/>
          <p:nvPr/>
        </p:nvSpPr>
        <p:spPr>
          <a:xfrm>
            <a:off x="304800" y="1447800"/>
            <a:ext cx="8534400" cy="2806700"/>
          </a:xfrm>
          <a:prstGeom prst="rect">
            <a:avLst/>
          </a:prstGeom>
          <a:noFill/>
          <a:ln w="9525" cap="flat" cmpd="sng">
            <a:solidFill>
              <a:srgbClr val="666699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0000"/>
              </a:lnSpc>
              <a:buClr>
                <a:schemeClr val="accent2"/>
              </a:buClr>
              <a:buFont typeface="Wingdings" panose="05000000000000000000" pitchFamily="2" charset="2"/>
            </a:pPr>
            <a:endParaRPr lang="en-US" altLang="zh-CN" sz="25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500" dirty="0">
                <a:latin typeface="Times New Roman" panose="02020603050405020304" pitchFamily="18" charset="0"/>
              </a:rPr>
              <a:t>（</a:t>
            </a:r>
            <a:r>
              <a:rPr lang="en-US" altLang="zh-CN" sz="2500" dirty="0">
                <a:latin typeface="Times New Roman" panose="02020603050405020304" pitchFamily="18" charset="0"/>
              </a:rPr>
              <a:t>3</a:t>
            </a:r>
            <a:r>
              <a:rPr lang="zh-CN" altLang="en-US" sz="2500" dirty="0">
                <a:latin typeface="Times New Roman" panose="02020603050405020304" pitchFamily="18" charset="0"/>
              </a:rPr>
              <a:t>）</a:t>
            </a:r>
            <a:r>
              <a:rPr lang="zh-CN" altLang="en-US" sz="2500" dirty="0">
                <a:solidFill>
                  <a:schemeClr val="accent2"/>
                </a:solidFill>
                <a:latin typeface="Times New Roman" panose="02020603050405020304" pitchFamily="18" charset="0"/>
              </a:rPr>
              <a:t>默认推理</a:t>
            </a:r>
            <a:r>
              <a:rPr lang="zh-CN" altLang="en-US" sz="25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500" dirty="0">
                <a:latin typeface="Times New Roman" panose="02020603050405020304" pitchFamily="18" charset="0"/>
              </a:rPr>
              <a:t>default reasoning</a:t>
            </a:r>
            <a:r>
              <a:rPr lang="zh-CN" altLang="en-US" sz="2500" dirty="0">
                <a:latin typeface="Times New Roman" panose="02020603050405020304" pitchFamily="18" charset="0"/>
              </a:rPr>
              <a:t>，缺省推理）</a:t>
            </a:r>
            <a:endParaRPr lang="zh-CN" altLang="en-US" sz="2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</a:rPr>
              <a:t>  知识不完全的情况下假设某些条件已经具备所进行的推理</a:t>
            </a:r>
            <a:r>
              <a:rPr lang="zh-CN" altLang="en-US" sz="2400" dirty="0">
                <a:latin typeface="Arial" panose="020B0604020202020204" pitchFamily="34" charset="0"/>
              </a:rPr>
              <a:t>。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75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</a:pPr>
            <a:r>
              <a:rPr lang="zh-CN" altLang="en-US" sz="2400" dirty="0">
                <a:latin typeface="Arial" panose="020B0604020202020204" pitchFamily="34" charset="0"/>
              </a:rPr>
              <a:t> 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30000"/>
              </a:lnSpc>
              <a:buClr>
                <a:schemeClr val="accent2"/>
              </a:buClr>
              <a:buFont typeface="Wingdings" panose="05000000000000000000" pitchFamily="2" charset="2"/>
            </a:pPr>
            <a:endParaRPr lang="en-US" altLang="zh-CN" sz="2400" b="0" dirty="0">
              <a:latin typeface="Arial" panose="020B0604020202020204" pitchFamily="34" charset="0"/>
            </a:endParaRPr>
          </a:p>
        </p:txBody>
      </p:sp>
      <p:grpSp>
        <p:nvGrpSpPr>
          <p:cNvPr id="41990" name="Group 10"/>
          <p:cNvGrpSpPr/>
          <p:nvPr/>
        </p:nvGrpSpPr>
        <p:grpSpPr>
          <a:xfrm>
            <a:off x="2057400" y="2698750"/>
            <a:ext cx="4572000" cy="1416050"/>
            <a:chOff x="1680" y="2956"/>
            <a:chExt cx="2880" cy="892"/>
          </a:xfrm>
        </p:grpSpPr>
        <p:sp>
          <p:nvSpPr>
            <p:cNvPr id="180235" name="AutoShape 11"/>
            <p:cNvSpPr>
              <a:spLocks noChangeArrowheads="1"/>
            </p:cNvSpPr>
            <p:nvPr/>
          </p:nvSpPr>
          <p:spPr bwMode="auto">
            <a:xfrm>
              <a:off x="2880" y="3264"/>
              <a:ext cx="576" cy="240"/>
            </a:xfrm>
            <a:prstGeom prst="notchedRightArrow">
              <a:avLst>
                <a:gd name="adj1" fmla="val 50000"/>
                <a:gd name="adj2" fmla="val 60000"/>
              </a:avLst>
            </a:prstGeom>
            <a:gradFill rotWithShape="1">
              <a:gsLst>
                <a:gs pos="0">
                  <a:schemeClr val="bg1"/>
                </a:gs>
                <a:gs pos="50000">
                  <a:srgbClr val="FF6600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9933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6" name="Text Box 12"/>
            <p:cNvSpPr txBox="1"/>
            <p:nvPr/>
          </p:nvSpPr>
          <p:spPr>
            <a:xfrm>
              <a:off x="3600" y="3216"/>
              <a:ext cx="768" cy="2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500" dirty="0">
                  <a:latin typeface="Arial" panose="020B0604020202020204" pitchFamily="34" charset="0"/>
                </a:rPr>
                <a:t>结 论</a:t>
              </a:r>
              <a:endParaRPr lang="zh-CN" altLang="en-US" sz="2500" dirty="0">
                <a:latin typeface="Arial" panose="020B0604020202020204" pitchFamily="34" charset="0"/>
              </a:endParaRPr>
            </a:p>
          </p:txBody>
        </p:sp>
        <p:sp>
          <p:nvSpPr>
            <p:cNvPr id="41997" name="Rectangle 13"/>
            <p:cNvSpPr/>
            <p:nvPr/>
          </p:nvSpPr>
          <p:spPr>
            <a:xfrm>
              <a:off x="1680" y="2956"/>
              <a:ext cx="2880" cy="892"/>
            </a:xfrm>
            <a:prstGeom prst="rect">
              <a:avLst/>
            </a:prstGeom>
            <a:noFill/>
            <a:ln w="952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r>
                <a:rPr lang="en-US" altLang="zh-CN" sz="2400" dirty="0">
                  <a:latin typeface="Arial" panose="020B0604020202020204" pitchFamily="34" charset="0"/>
                </a:rPr>
                <a:t>      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400" dirty="0">
                  <a:latin typeface="Arial" panose="020B0604020202020204" pitchFamily="34" charset="0"/>
                </a:rPr>
                <a:t> </a:t>
              </a:r>
              <a:r>
                <a:rPr lang="zh-CN" altLang="en-US" sz="2400" dirty="0">
                  <a:latin typeface="Arial" panose="020B0604020202020204" pitchFamily="34" charset="0"/>
                </a:rPr>
                <a:t>成立</a:t>
              </a:r>
              <a:endParaRPr lang="zh-CN" altLang="en-US" sz="2400" dirty="0">
                <a:latin typeface="Arial" panose="020B0604020202020204" pitchFamily="34" charset="0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2400" dirty="0">
                  <a:latin typeface="Arial" panose="020B0604020202020204" pitchFamily="34" charset="0"/>
                </a:rPr>
                <a:t>      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B</a:t>
              </a:r>
              <a:r>
                <a:rPr lang="en-US" altLang="zh-CN" sz="2400" dirty="0">
                  <a:latin typeface="Arial" panose="020B0604020202020204" pitchFamily="34" charset="0"/>
                </a:rPr>
                <a:t> </a:t>
              </a:r>
              <a:r>
                <a:rPr lang="zh-CN" altLang="en-US" sz="2400" dirty="0">
                  <a:latin typeface="Arial" panose="020B0604020202020204" pitchFamily="34" charset="0"/>
                </a:rPr>
                <a:t>成立？</a:t>
              </a:r>
              <a:endParaRPr lang="zh-CN" altLang="en-US" sz="24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2400" dirty="0">
                  <a:latin typeface="Arial" panose="020B0604020202020204" pitchFamily="34" charset="0"/>
                </a:rPr>
                <a:t>（默认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B</a:t>
              </a:r>
              <a:r>
                <a:rPr lang="zh-CN" altLang="en-US" sz="2400" dirty="0">
                  <a:latin typeface="Arial" panose="020B0604020202020204" pitchFamily="34" charset="0"/>
                </a:rPr>
                <a:t>成立）</a:t>
              </a:r>
              <a:endParaRPr lang="zh-CN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1991" name="Group 16"/>
          <p:cNvGrpSpPr/>
          <p:nvPr/>
        </p:nvGrpSpPr>
        <p:grpSpPr>
          <a:xfrm>
            <a:off x="2057400" y="4724400"/>
            <a:ext cx="4572000" cy="1416050"/>
            <a:chOff x="1680" y="2956"/>
            <a:chExt cx="2880" cy="892"/>
          </a:xfrm>
        </p:grpSpPr>
        <p:sp>
          <p:nvSpPr>
            <p:cNvPr id="180241" name="AutoShape 17"/>
            <p:cNvSpPr>
              <a:spLocks noChangeArrowheads="1"/>
            </p:cNvSpPr>
            <p:nvPr/>
          </p:nvSpPr>
          <p:spPr bwMode="auto">
            <a:xfrm>
              <a:off x="2880" y="3264"/>
              <a:ext cx="576" cy="240"/>
            </a:xfrm>
            <a:prstGeom prst="notchedRightArrow">
              <a:avLst>
                <a:gd name="adj1" fmla="val 50000"/>
                <a:gd name="adj2" fmla="val 60000"/>
              </a:avLst>
            </a:prstGeom>
            <a:gradFill rotWithShape="1">
              <a:gsLst>
                <a:gs pos="0">
                  <a:schemeClr val="bg1"/>
                </a:gs>
                <a:gs pos="50000">
                  <a:srgbClr val="FF6600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9933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3" name="Text Box 18"/>
            <p:cNvSpPr txBox="1"/>
            <p:nvPr/>
          </p:nvSpPr>
          <p:spPr>
            <a:xfrm>
              <a:off x="3600" y="3216"/>
              <a:ext cx="768" cy="5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500" dirty="0">
                  <a:latin typeface="Arial" panose="020B0604020202020204" pitchFamily="34" charset="0"/>
                </a:rPr>
                <a:t>鸟笼要有盖子</a:t>
              </a:r>
              <a:endParaRPr lang="zh-CN" altLang="en-US" sz="2500" dirty="0">
                <a:latin typeface="Arial" panose="020B0604020202020204" pitchFamily="34" charset="0"/>
              </a:endParaRPr>
            </a:p>
          </p:txBody>
        </p:sp>
        <p:sp>
          <p:nvSpPr>
            <p:cNvPr id="41994" name="Rectangle 19"/>
            <p:cNvSpPr/>
            <p:nvPr/>
          </p:nvSpPr>
          <p:spPr>
            <a:xfrm>
              <a:off x="1680" y="2956"/>
              <a:ext cx="2880" cy="892"/>
            </a:xfrm>
            <a:prstGeom prst="rect">
              <a:avLst/>
            </a:prstGeom>
            <a:noFill/>
            <a:ln w="952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r>
                <a:rPr lang="en-US" altLang="zh-CN" sz="2400" dirty="0">
                  <a:latin typeface="Arial" panose="020B0604020202020204" pitchFamily="34" charset="0"/>
                </a:rPr>
                <a:t>    </a:t>
              </a:r>
              <a:r>
                <a:rPr lang="zh-CN" altLang="en-US" sz="2400" dirty="0">
                  <a:latin typeface="Arial" panose="020B0604020202020204" pitchFamily="34" charset="0"/>
                </a:rPr>
                <a:t>制造鸟笼</a:t>
              </a:r>
              <a:endParaRPr lang="zh-CN" altLang="en-US" sz="2400" dirty="0">
                <a:latin typeface="Arial" panose="020B0604020202020204" pitchFamily="34" charset="0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2400" dirty="0">
                  <a:latin typeface="Arial" panose="020B0604020202020204" pitchFamily="34" charset="0"/>
                </a:rPr>
                <a:t>      鸟会飞？</a:t>
              </a:r>
              <a:endParaRPr lang="zh-CN" altLang="en-US" sz="24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2400" dirty="0">
                  <a:latin typeface="Arial" panose="020B0604020202020204" pitchFamily="34" charset="0"/>
                </a:rPr>
                <a:t>（默认成立）</a:t>
              </a:r>
              <a:endParaRPr lang="zh-CN" altLang="en-US" sz="2400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4034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13318" name="Text Box 6"/>
          <p:cNvSpPr txBox="1"/>
          <p:nvPr/>
        </p:nvSpPr>
        <p:spPr>
          <a:xfrm>
            <a:off x="1676400" y="4627563"/>
            <a:ext cx="4876800" cy="1393825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100000"/>
              </a:spcBef>
            </a:pP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Arial" panose="020B0604020202020204" pitchFamily="34" charset="0"/>
              </a:rPr>
              <a:t>：鸟    </a:t>
            </a:r>
            <a:r>
              <a:rPr lang="zh-CN" altLang="en-US" sz="3200" dirty="0">
                <a:latin typeface="Arial" panose="020B0604020202020204" pitchFamily="34" charset="0"/>
              </a:rPr>
              <a:t>→</a:t>
            </a:r>
            <a:r>
              <a:rPr lang="zh-CN" altLang="en-US" sz="2400" dirty="0">
                <a:latin typeface="Arial" panose="020B0604020202020204" pitchFamily="34" charset="0"/>
              </a:rPr>
              <a:t>      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Arial" panose="020B0604020202020204" pitchFamily="34" charset="0"/>
              </a:rPr>
              <a:t>：会飞      </a:t>
            </a:r>
            <a:r>
              <a:rPr lang="zh-CN" altLang="en-US" sz="3200" dirty="0">
                <a:latin typeface="Arial" panose="020B0604020202020204" pitchFamily="34" charset="0"/>
              </a:rPr>
              <a:t>→</a:t>
            </a:r>
            <a:endParaRPr lang="zh-CN" altLang="en-US" sz="32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3200" dirty="0">
                <a:latin typeface="Arial" panose="020B0604020202020204" pitchFamily="34" charset="0"/>
              </a:rPr>
              <a:t>                 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rPr>
              <a:t>:  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企鹅</a:t>
            </a:r>
            <a:r>
              <a:rPr lang="zh-CN" altLang="en-US" sz="2400" dirty="0">
                <a:latin typeface="Arial" panose="020B0604020202020204" pitchFamily="34" charset="0"/>
              </a:rPr>
              <a:t>                       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20000"/>
              </a:lnSpc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4403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3.1.2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推理方式及其分类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3359150"/>
          </a:xfrm>
        </p:spPr>
        <p:txBody>
          <a:bodyPr vert="horz" wrap="square" lIns="91440" tIns="45720" rIns="91440" bIns="45720" anchor="t"/>
          <a:p>
            <a:pPr marL="195580" indent="-195580" eaLnBrk="1" hangingPunct="1">
              <a:lnSpc>
                <a:spcPct val="120000"/>
              </a:lnSpc>
              <a:buNone/>
            </a:pPr>
            <a:r>
              <a:rPr lang="en-US" altLang="zh-CN" sz="2600" b="1" dirty="0">
                <a:latin typeface="Times New Roman" panose="02020603050405020304" pitchFamily="18" charset="0"/>
              </a:rPr>
              <a:t>   3. </a:t>
            </a:r>
            <a:r>
              <a:rPr lang="zh-CN" altLang="en-US" sz="2600" b="1" dirty="0">
                <a:latin typeface="Times New Roman" panose="02020603050405020304" pitchFamily="18" charset="0"/>
              </a:rPr>
              <a:t>单调推理、非单调推理</a:t>
            </a:r>
            <a:endParaRPr lang="zh-CN" altLang="en-US" sz="2600" b="1" dirty="0">
              <a:latin typeface="Times New Roman" panose="02020603050405020304" pitchFamily="18" charset="0"/>
            </a:endParaRPr>
          </a:p>
          <a:p>
            <a:pPr marL="195580" indent="-195580" eaLnBrk="1" hangingPunct="1">
              <a:lnSpc>
                <a:spcPct val="120000"/>
              </a:lnSpc>
              <a:buNone/>
            </a:pPr>
            <a:r>
              <a:rPr lang="zh-CN" altLang="en-US" sz="2600" b="1" dirty="0">
                <a:solidFill>
                  <a:schemeClr val="accent2"/>
                </a:solidFill>
              </a:rPr>
              <a:t> </a:t>
            </a:r>
            <a:r>
              <a:rPr lang="zh-CN" altLang="en-US" sz="2600" b="1" dirty="0">
                <a:latin typeface="Times New Roman" panose="02020603050405020304" pitchFamily="18" charset="0"/>
              </a:rPr>
              <a:t>（</a:t>
            </a:r>
            <a:r>
              <a:rPr lang="en-US" altLang="zh-CN" sz="2600" b="1" dirty="0">
                <a:latin typeface="Times New Roman" panose="02020603050405020304" pitchFamily="18" charset="0"/>
              </a:rPr>
              <a:t>1</a:t>
            </a:r>
            <a:r>
              <a:rPr lang="zh-CN" altLang="en-US" sz="2600" b="1" dirty="0">
                <a:latin typeface="Times New Roman" panose="02020603050405020304" pitchFamily="18" charset="0"/>
              </a:rPr>
              <a:t>）</a:t>
            </a:r>
            <a:r>
              <a:rPr lang="zh-CN" altLang="en-US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单调推理</a:t>
            </a:r>
            <a:r>
              <a:rPr lang="zh-CN" altLang="en-US" sz="2600" b="1" dirty="0"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随着推理向前推进及新知识的加入，推出的结论越来越接近最终目标。 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marL="195580" indent="-195580" eaLnBrk="1" hangingPunct="1">
              <a:lnSpc>
                <a:spcPct val="120000"/>
              </a:lnSpc>
              <a:buNone/>
            </a:pPr>
            <a:r>
              <a:rPr lang="zh-CN" altLang="en-US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b="1" dirty="0">
                <a:latin typeface="Times New Roman" panose="02020603050405020304" pitchFamily="18" charset="0"/>
              </a:rPr>
              <a:t>（</a:t>
            </a:r>
            <a:r>
              <a:rPr lang="en-US" altLang="zh-CN" sz="2600" b="1" dirty="0">
                <a:latin typeface="Times New Roman" panose="02020603050405020304" pitchFamily="18" charset="0"/>
              </a:rPr>
              <a:t>2</a:t>
            </a:r>
            <a:r>
              <a:rPr lang="zh-CN" altLang="en-US" sz="2600" b="1" dirty="0">
                <a:latin typeface="Times New Roman" panose="02020603050405020304" pitchFamily="18" charset="0"/>
              </a:rPr>
              <a:t>）</a:t>
            </a:r>
            <a:r>
              <a:rPr lang="zh-CN" altLang="en-US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非单调推理</a:t>
            </a:r>
            <a:r>
              <a:rPr lang="zh-CN" altLang="en-US" sz="2600" b="1" dirty="0"/>
              <a:t>：</a:t>
            </a:r>
            <a:r>
              <a:rPr lang="zh-CN" altLang="en-US" sz="2600" dirty="0"/>
              <a:t>由于新知识的加入，不仅没有加强已推出的结论，反而要否定它，使推理退回到前面的某一步，重新开始。 </a:t>
            </a:r>
            <a:endParaRPr lang="zh-CN" altLang="en-US" sz="2600" dirty="0"/>
          </a:p>
          <a:p>
            <a:pPr marL="195580" indent="-195580" eaLnBrk="1" hangingPunct="1">
              <a:lnSpc>
                <a:spcPct val="120000"/>
              </a:lnSpc>
              <a:buNone/>
            </a:pPr>
            <a:r>
              <a:rPr lang="zh-CN" altLang="en-US" sz="2600" dirty="0"/>
              <a:t>     </a:t>
            </a:r>
            <a:endParaRPr lang="zh-CN" altLang="en-US" sz="2600" dirty="0"/>
          </a:p>
        </p:txBody>
      </p:sp>
      <p:sp>
        <p:nvSpPr>
          <p:cNvPr id="13316" name="AutoShape 4"/>
          <p:cNvSpPr/>
          <p:nvPr/>
        </p:nvSpPr>
        <p:spPr>
          <a:xfrm>
            <a:off x="2611438" y="3784600"/>
            <a:ext cx="3484562" cy="603250"/>
          </a:xfrm>
          <a:prstGeom prst="accentCallout2">
            <a:avLst>
              <a:gd name="adj1" fmla="val 18949"/>
              <a:gd name="adj2" fmla="val -2185"/>
              <a:gd name="adj3" fmla="val 18949"/>
              <a:gd name="adj4" fmla="val -12394"/>
              <a:gd name="adj5" fmla="val -114208"/>
              <a:gd name="adj6" fmla="val -22963"/>
            </a:avLst>
          </a:prstGeom>
          <a:gradFill rotWithShape="1">
            <a:gsLst>
              <a:gs pos="0">
                <a:schemeClr val="bg1"/>
              </a:gs>
              <a:gs pos="100000">
                <a:srgbClr val="C0C0C0"/>
              </a:gs>
            </a:gsLst>
            <a:path path="shape">
              <a:fillToRect l="50000" t="50000" r="50000" b="50000"/>
            </a:path>
            <a:tileRect/>
          </a:gradFill>
          <a:ln w="25400" cap="flat" cmpd="sng">
            <a:solidFill>
              <a:srgbClr val="333333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1"/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altLang="zh-CN" sz="2400" b="0" dirty="0"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</a:rPr>
              <a:t>默认推理是非单调推理</a:t>
            </a:r>
            <a:endParaRPr lang="zh-CN" altLang="en-US" sz="2400" b="0" dirty="0">
              <a:latin typeface="Arial" panose="020B0604020202020204" pitchFamily="34" charset="0"/>
            </a:endParaRPr>
          </a:p>
        </p:txBody>
      </p:sp>
      <p:sp>
        <p:nvSpPr>
          <p:cNvPr id="13317" name="AutoShape 5"/>
          <p:cNvSpPr/>
          <p:nvPr/>
        </p:nvSpPr>
        <p:spPr>
          <a:xfrm>
            <a:off x="2819400" y="2667000"/>
            <a:ext cx="3733800" cy="533400"/>
          </a:xfrm>
          <a:prstGeom prst="accentCallout2">
            <a:avLst>
              <a:gd name="adj1" fmla="val 21431"/>
              <a:gd name="adj2" fmla="val -2042"/>
              <a:gd name="adj3" fmla="val 21431"/>
              <a:gd name="adj4" fmla="val -14199"/>
              <a:gd name="adj5" fmla="val -115181"/>
              <a:gd name="adj6" fmla="val -26787"/>
            </a:avLst>
          </a:prstGeom>
          <a:gradFill rotWithShape="1">
            <a:gsLst>
              <a:gs pos="0">
                <a:schemeClr val="bg1"/>
              </a:gs>
              <a:gs pos="100000">
                <a:srgbClr val="C0C0C0"/>
              </a:gs>
            </a:gsLst>
            <a:path path="shape">
              <a:fillToRect l="50000" t="50000" r="50000" b="50000"/>
            </a:path>
            <a:tileRect/>
          </a:gradFill>
          <a:ln w="25400" cap="flat" cmpd="sng">
            <a:solidFill>
              <a:srgbClr val="33333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altLang="zh-CN" sz="2600" b="0" dirty="0"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</a:rPr>
              <a:t>基于经典逻辑的演绎推理</a:t>
            </a:r>
            <a:r>
              <a:rPr lang="zh-CN" altLang="en-US" sz="2600" b="0" dirty="0">
                <a:latin typeface="Arial" panose="020B0604020202020204" pitchFamily="34" charset="0"/>
              </a:rPr>
              <a:t> </a:t>
            </a:r>
            <a:endParaRPr lang="zh-CN" altLang="en-US" b="0" dirty="0">
              <a:latin typeface="Arial" panose="020B0604020202020204" pitchFamily="34" charset="0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3733800" y="4735513"/>
            <a:ext cx="1981200" cy="1187450"/>
            <a:chOff x="2304" y="2983"/>
            <a:chExt cx="1248" cy="748"/>
          </a:xfrm>
        </p:grpSpPr>
        <p:sp>
          <p:nvSpPr>
            <p:cNvPr id="44041" name="Rectangle 9"/>
            <p:cNvSpPr/>
            <p:nvPr/>
          </p:nvSpPr>
          <p:spPr>
            <a:xfrm>
              <a:off x="2304" y="2983"/>
              <a:ext cx="1016" cy="748"/>
            </a:xfrm>
            <a:prstGeom prst="rect">
              <a:avLst/>
            </a:prstGeom>
            <a:solidFill>
              <a:srgbClr val="CCFFFF"/>
            </a:solidFill>
            <a:ln w="9525">
              <a:noFill/>
            </a:ln>
          </p:spPr>
          <p:txBody>
            <a:bodyPr wrap="none">
              <a:spAutoFit/>
            </a:bodyPr>
            <a:p>
              <a:pPr>
                <a:lnSpc>
                  <a:spcPct val="100000"/>
                </a:lnSpc>
              </a:pPr>
              <a:r>
                <a:rPr lang="en-US" altLang="zh-CN" sz="2400" dirty="0">
                  <a:latin typeface="Arial" panose="020B0604020202020204" pitchFamily="34" charset="0"/>
                </a:rPr>
                <a:t>X</a:t>
              </a:r>
              <a:r>
                <a:rPr lang="zh-CN" altLang="en-US" sz="2400" dirty="0">
                  <a:latin typeface="Arial" panose="020B0604020202020204" pitchFamily="34" charset="0"/>
                </a:rPr>
                <a:t>：</a:t>
              </a:r>
              <a:r>
                <a:rPr lang="zh-CN" altLang="en-US" sz="2400" dirty="0">
                  <a:solidFill>
                    <a:schemeClr val="accent2"/>
                  </a:solidFill>
                  <a:latin typeface="Arial" panose="020B0604020202020204" pitchFamily="34" charset="0"/>
                </a:rPr>
                <a:t>不会飞</a:t>
              </a:r>
              <a:endParaRPr lang="zh-CN" altLang="en-US" sz="2400" dirty="0">
                <a:solidFill>
                  <a:schemeClr val="accent2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zh-CN" altLang="en-US" sz="2400" dirty="0">
                <a:solidFill>
                  <a:schemeClr val="accent2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FF"/>
                  </a:solidFill>
                  <a:latin typeface="Arial" panose="020B0604020202020204" pitchFamily="34" charset="0"/>
                </a:rPr>
                <a:t>X</a:t>
              </a:r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</a:rPr>
                <a:t>：企鹅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042" name="Line 7"/>
            <p:cNvSpPr/>
            <p:nvPr/>
          </p:nvSpPr>
          <p:spPr>
            <a:xfrm flipV="1">
              <a:off x="2784" y="3251"/>
              <a:ext cx="0" cy="192"/>
            </a:xfrm>
            <a:prstGeom prst="line">
              <a:avLst/>
            </a:prstGeom>
            <a:ln w="254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4043" name="Line 8"/>
            <p:cNvSpPr/>
            <p:nvPr/>
          </p:nvSpPr>
          <p:spPr>
            <a:xfrm flipV="1">
              <a:off x="3312" y="3299"/>
              <a:ext cx="240" cy="192"/>
            </a:xfrm>
            <a:prstGeom prst="line">
              <a:avLst/>
            </a:prstGeom>
            <a:ln w="254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118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charRg st="118" end="1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315" grpId="0" build="p"/>
      <p:bldP spid="13316" grpId="0" animBg="1"/>
      <p:bldP spid="133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5058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450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3.1.2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推理方式及其分类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5060" name="Rectangle 3"/>
          <p:cNvSpPr>
            <a:spLocks noGrp="1"/>
          </p:cNvSpPr>
          <p:nvPr>
            <p:ph idx="1"/>
          </p:nvPr>
        </p:nvSpPr>
        <p:spPr>
          <a:xfrm>
            <a:off x="250825" y="908050"/>
            <a:ext cx="8664575" cy="5400675"/>
          </a:xfrm>
        </p:spPr>
        <p:txBody>
          <a:bodyPr vert="horz" wrap="square" lIns="91440" tIns="45720" rIns="91440" bIns="45720" anchor="t"/>
          <a:p>
            <a:pPr marL="195580" indent="-195580" eaLnBrk="1" hangingPunct="1">
              <a:lnSpc>
                <a:spcPct val="120000"/>
              </a:lnSpc>
              <a:buNone/>
            </a:pPr>
            <a:r>
              <a:rPr lang="en-US" altLang="zh-CN" sz="2600" b="1" dirty="0">
                <a:latin typeface="Times New Roman" panose="02020603050405020304" pitchFamily="18" charset="0"/>
              </a:rPr>
              <a:t>4</a:t>
            </a:r>
            <a:r>
              <a:rPr lang="zh-CN" altLang="en-US" sz="2600" b="1" dirty="0">
                <a:latin typeface="Times New Roman" panose="02020603050405020304" pitchFamily="18" charset="0"/>
              </a:rPr>
              <a:t>．启发式推理、非启发式推理</a:t>
            </a:r>
            <a:endParaRPr lang="zh-CN" altLang="en-US" sz="2600" b="1" dirty="0">
              <a:latin typeface="Times New Roman" panose="02020603050405020304" pitchFamily="18" charset="0"/>
            </a:endParaRPr>
          </a:p>
          <a:p>
            <a:pPr marL="195580" indent="-195580" eaLnBrk="1" hangingPunct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zh-CN" altLang="en-US" sz="2600" b="1" dirty="0">
                <a:solidFill>
                  <a:srgbClr val="0000FF"/>
                </a:solidFill>
              </a:rPr>
              <a:t> 启发性知识</a:t>
            </a:r>
            <a:r>
              <a:rPr lang="zh-CN" altLang="en-US" sz="2600" dirty="0"/>
              <a:t>：与问题有关且能加快推理过程、提高搜索效率的知识</a:t>
            </a:r>
            <a:r>
              <a:rPr lang="zh-CN" altLang="en-US" sz="2600" b="1" dirty="0"/>
              <a:t>。</a:t>
            </a:r>
            <a:r>
              <a:rPr lang="zh-CN" altLang="en-US" sz="2600" dirty="0"/>
              <a:t> </a:t>
            </a:r>
            <a:endParaRPr lang="zh-CN" altLang="en-US" sz="2600" dirty="0"/>
          </a:p>
        </p:txBody>
      </p:sp>
      <p:sp>
        <p:nvSpPr>
          <p:cNvPr id="45061" name="Rectangle 4"/>
          <p:cNvSpPr/>
          <p:nvPr/>
        </p:nvSpPr>
        <p:spPr>
          <a:xfrm>
            <a:off x="685800" y="2743200"/>
            <a:ext cx="7848600" cy="3225800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path path="rect">
              <a:fillToRect l="100000" b="100000"/>
            </a:path>
            <a:tileRect/>
          </a:gra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2400" b="0" dirty="0">
                <a:latin typeface="Arial" panose="020B0604020202020204" pitchFamily="34" charset="0"/>
              </a:rPr>
              <a:t> </a:t>
            </a:r>
            <a:r>
              <a:rPr lang="zh-CN" altLang="en-US" sz="2500" dirty="0">
                <a:latin typeface="Arial" panose="020B0604020202020204" pitchFamily="34" charset="0"/>
              </a:rPr>
              <a:t>目标：在脑膜炎、肺炎、流感中选择一个</a:t>
            </a:r>
            <a:endParaRPr lang="zh-CN" altLang="en-US" sz="250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500" dirty="0">
                <a:latin typeface="Arial" panose="020B0604020202020204" pitchFamily="34" charset="0"/>
              </a:rPr>
              <a:t> 产生式规则</a:t>
            </a:r>
            <a:endParaRPr lang="zh-CN" altLang="en-US" sz="250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zh-CN" altLang="en-US" sz="2500" dirty="0">
                <a:latin typeface="Arial" panose="020B0604020202020204" pitchFamily="34" charset="0"/>
              </a:rPr>
              <a:t>                </a:t>
            </a:r>
            <a:r>
              <a:rPr lang="en-US" altLang="zh-CN" sz="2500" i="1" dirty="0">
                <a:latin typeface="Times New Roman" panose="02020603050405020304" pitchFamily="18" charset="0"/>
              </a:rPr>
              <a:t>r</a:t>
            </a:r>
            <a:r>
              <a:rPr lang="en-US" altLang="zh-CN" sz="2500" baseline="-25000" dirty="0">
                <a:latin typeface="Arial" panose="020B0604020202020204" pitchFamily="34" charset="0"/>
              </a:rPr>
              <a:t>1</a:t>
            </a:r>
            <a:r>
              <a:rPr lang="zh-CN" altLang="en-US" sz="2500" dirty="0">
                <a:latin typeface="Arial" panose="020B0604020202020204" pitchFamily="34" charset="0"/>
              </a:rPr>
              <a:t>：脑膜炎</a:t>
            </a:r>
            <a:endParaRPr lang="zh-CN" altLang="en-US" sz="250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500" dirty="0">
                <a:latin typeface="Arial" panose="020B0604020202020204" pitchFamily="34" charset="0"/>
              </a:rPr>
              <a:t>                </a:t>
            </a:r>
            <a:r>
              <a:rPr lang="en-US" altLang="zh-CN" sz="2500" i="1" dirty="0">
                <a:latin typeface="Times New Roman" panose="02020603050405020304" pitchFamily="18" charset="0"/>
              </a:rPr>
              <a:t>r</a:t>
            </a:r>
            <a:r>
              <a:rPr lang="en-US" altLang="zh-CN" sz="2500" baseline="-25000" dirty="0">
                <a:latin typeface="Arial" panose="020B0604020202020204" pitchFamily="34" charset="0"/>
              </a:rPr>
              <a:t>2</a:t>
            </a:r>
            <a:r>
              <a:rPr lang="zh-CN" altLang="en-US" sz="2500" dirty="0">
                <a:latin typeface="Arial" panose="020B0604020202020204" pitchFamily="34" charset="0"/>
              </a:rPr>
              <a:t>：肺 炎</a:t>
            </a:r>
            <a:endParaRPr lang="zh-CN" altLang="en-US" sz="250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500" dirty="0">
                <a:latin typeface="Arial" panose="020B0604020202020204" pitchFamily="34" charset="0"/>
              </a:rPr>
              <a:t>                </a:t>
            </a:r>
            <a:r>
              <a:rPr lang="en-US" altLang="zh-CN" sz="2500" i="1" dirty="0">
                <a:latin typeface="Times New Roman" panose="02020603050405020304" pitchFamily="18" charset="0"/>
              </a:rPr>
              <a:t>r</a:t>
            </a:r>
            <a:r>
              <a:rPr lang="en-US" altLang="zh-CN" sz="2500" baseline="-25000" dirty="0">
                <a:latin typeface="Arial" panose="020B0604020202020204" pitchFamily="34" charset="0"/>
              </a:rPr>
              <a:t>3</a:t>
            </a:r>
            <a:r>
              <a:rPr lang="zh-CN" altLang="en-US" sz="2500" dirty="0">
                <a:latin typeface="Arial" panose="020B0604020202020204" pitchFamily="34" charset="0"/>
              </a:rPr>
              <a:t>：流 感  </a:t>
            </a:r>
            <a:endParaRPr lang="zh-CN" altLang="en-US" sz="250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500" dirty="0">
                <a:latin typeface="Arial" panose="020B0604020202020204" pitchFamily="34" charset="0"/>
              </a:rPr>
              <a:t> 启发式知识：“脑膜炎危险”、“目前正在盛行流感”。</a:t>
            </a:r>
            <a:endParaRPr lang="zh-CN" altLang="en-US" sz="25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4608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推理的基本概念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6084" name="Rectangle 3"/>
          <p:cNvSpPr>
            <a:spLocks noGrp="1"/>
          </p:cNvSpPr>
          <p:nvPr>
            <p:ph idx="1"/>
          </p:nvPr>
        </p:nvSpPr>
        <p:spPr>
          <a:xfrm>
            <a:off x="533400" y="1000125"/>
            <a:ext cx="8283575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3.1.1  </a:t>
            </a:r>
            <a:r>
              <a:rPr lang="zh-CN" altLang="en-US" b="1" dirty="0">
                <a:latin typeface="Times New Roman" panose="02020603050405020304" pitchFamily="18" charset="0"/>
              </a:rPr>
              <a:t>推理的定义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3.1.2  </a:t>
            </a:r>
            <a:r>
              <a:rPr lang="zh-CN" altLang="en-US" b="1" dirty="0">
                <a:latin typeface="Times New Roman" panose="02020603050405020304" pitchFamily="18" charset="0"/>
              </a:rPr>
              <a:t>推理方式及其分类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3.1.3 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推理的方向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3.1.4  </a:t>
            </a:r>
            <a:r>
              <a:rPr lang="zh-CN" altLang="en-US" b="1" dirty="0">
                <a:latin typeface="Times New Roman" panose="02020603050405020304" pitchFamily="18" charset="0"/>
                <a:sym typeface="+mn-ea"/>
              </a:rPr>
              <a:t>推理的确定性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3.1.5  </a:t>
            </a:r>
            <a:r>
              <a:rPr lang="zh-CN" altLang="en-US" b="1" dirty="0">
                <a:latin typeface="Times New Roman" panose="02020603050405020304" pitchFamily="18" charset="0"/>
              </a:rPr>
              <a:t>冲突消解策略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6" name="灯片编号占位符 4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3077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3.1.3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推理的方向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aphicFrame>
        <p:nvGraphicFramePr>
          <p:cNvPr id="3074" name="Object 4"/>
          <p:cNvGraphicFramePr/>
          <p:nvPr>
            <p:ph sz="half" idx="1"/>
          </p:nvPr>
        </p:nvGraphicFramePr>
        <p:xfrm>
          <a:off x="381000" y="1219200"/>
          <a:ext cx="32639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2193290" imgH="3072130" progId="SmartDraw.2">
                  <p:embed/>
                </p:oleObj>
              </mc:Choice>
              <mc:Fallback>
                <p:oleObj name="" r:id="rId1" imgW="2193290" imgH="3072130" progId="SmartDraw.2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1000" y="1219200"/>
                        <a:ext cx="3263900" cy="45720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9"/>
          <p:cNvGraphicFramePr/>
          <p:nvPr>
            <p:ph sz="half" idx="2"/>
          </p:nvPr>
        </p:nvGraphicFramePr>
        <p:xfrm>
          <a:off x="4748213" y="2290763"/>
          <a:ext cx="4217987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154680" imgH="2099945" progId="SmartDraw.2">
                  <p:embed/>
                </p:oleObj>
              </mc:Choice>
              <mc:Fallback>
                <p:oleObj name="" r:id="rId3" imgW="3154680" imgH="2099945" progId="SmartDraw.2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8213" y="2290763"/>
                        <a:ext cx="4217987" cy="280828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Line 11"/>
          <p:cNvSpPr/>
          <p:nvPr/>
        </p:nvSpPr>
        <p:spPr>
          <a:xfrm>
            <a:off x="4191000" y="914400"/>
            <a:ext cx="0" cy="5486400"/>
          </a:xfrm>
          <a:prstGeom prst="line">
            <a:avLst/>
          </a:prstGeom>
          <a:ln w="76200" cap="flat" cmpd="tri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471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3.1.3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推理的方向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7108" name="Rectangle 3"/>
          <p:cNvSpPr>
            <a:spLocks noGrp="1"/>
          </p:cNvSpPr>
          <p:nvPr>
            <p:ph idx="1"/>
          </p:nvPr>
        </p:nvSpPr>
        <p:spPr>
          <a:xfrm>
            <a:off x="381000" y="1524000"/>
            <a:ext cx="8523288" cy="4953000"/>
          </a:xfrm>
          <a:gradFill rotWithShape="1">
            <a:gsLst>
              <a:gs pos="0">
                <a:srgbClr val="00FFFF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0080">
                <a:alpha val="100000"/>
              </a:srgbClr>
            </a:solidFill>
            <a:miter/>
          </a:ln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20000"/>
              </a:lnSpc>
              <a:buSzPct val="50000"/>
              <a:buFont typeface="Wingdings" panose="05000000000000000000" pitchFamily="2" charset="2"/>
              <a:buChar char="n"/>
            </a:pPr>
            <a:r>
              <a:rPr lang="en-US" altLang="zh-CN" sz="2600" b="1" dirty="0"/>
              <a:t>  </a:t>
            </a:r>
            <a:r>
              <a:rPr lang="zh-CN" altLang="en-US" sz="2600" b="1" dirty="0"/>
              <a:t>正向推理（事实驱动推理）</a:t>
            </a:r>
            <a:r>
              <a:rPr lang="en-US" altLang="zh-CN" sz="2600" b="1" dirty="0"/>
              <a:t>:  </a:t>
            </a:r>
            <a:r>
              <a:rPr lang="zh-CN" altLang="en-US" sz="2600" dirty="0">
                <a:solidFill>
                  <a:schemeClr val="accent2"/>
                </a:solidFill>
              </a:rPr>
              <a:t>已知事实  </a:t>
            </a:r>
            <a:r>
              <a:rPr lang="zh-CN" altLang="en-US" sz="2600" dirty="0"/>
              <a:t>→   结论</a:t>
            </a:r>
            <a:endParaRPr lang="zh-CN" altLang="en-US" sz="2600" dirty="0"/>
          </a:p>
          <a:p>
            <a:pPr marL="0" indent="0" algn="just" eaLnBrk="1" hangingPunct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zh-CN" altLang="en-US" sz="2600" b="1" dirty="0"/>
              <a:t>  基本思想</a:t>
            </a:r>
            <a:endParaRPr lang="zh-CN" altLang="en-US" sz="2600" b="1" dirty="0"/>
          </a:p>
          <a:p>
            <a:pPr marL="0" indent="0" algn="just" eaLnBrk="1" hangingPunct="1">
              <a:lnSpc>
                <a:spcPct val="120000"/>
              </a:lnSpc>
              <a:spcBef>
                <a:spcPct val="30000"/>
              </a:spcBef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（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）从初始</a:t>
            </a:r>
            <a:r>
              <a:rPr lang="zh-CN" altLang="en-US" sz="2600" b="1" dirty="0">
                <a:latin typeface="Times New Roman" panose="02020603050405020304" pitchFamily="18" charset="0"/>
              </a:rPr>
              <a:t>已知事实</a:t>
            </a:r>
            <a:r>
              <a:rPr lang="zh-CN" altLang="en-US" sz="2600" dirty="0">
                <a:latin typeface="Times New Roman" panose="02020603050405020304" pitchFamily="18" charset="0"/>
              </a:rPr>
              <a:t>出发，在知识库</a:t>
            </a:r>
            <a:r>
              <a:rPr lang="en-US" altLang="zh-CN" sz="2600" i="1" dirty="0">
                <a:latin typeface="Times New Roman" panose="02020603050405020304" pitchFamily="18" charset="0"/>
              </a:rPr>
              <a:t>KB</a:t>
            </a:r>
            <a:r>
              <a:rPr lang="zh-CN" altLang="en-US" sz="2600" dirty="0">
                <a:latin typeface="Times New Roman" panose="02020603050405020304" pitchFamily="18" charset="0"/>
              </a:rPr>
              <a:t>中找出当前可适用的</a:t>
            </a:r>
            <a:r>
              <a:rPr lang="zh-CN" altLang="en-US" sz="2600" b="1" dirty="0">
                <a:latin typeface="Times New Roman" panose="02020603050405020304" pitchFamily="18" charset="0"/>
              </a:rPr>
              <a:t>知识</a:t>
            </a:r>
            <a:r>
              <a:rPr lang="zh-CN" altLang="en-US" sz="2600" dirty="0">
                <a:latin typeface="Times New Roman" panose="02020603050405020304" pitchFamily="18" charset="0"/>
              </a:rPr>
              <a:t>，构成可适用知识集</a:t>
            </a:r>
            <a:r>
              <a:rPr lang="en-US" altLang="zh-CN" sz="2600" i="1" dirty="0">
                <a:latin typeface="Times New Roman" panose="02020603050405020304" pitchFamily="18" charset="0"/>
              </a:rPr>
              <a:t>KS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120000"/>
              </a:lnSpc>
              <a:spcBef>
                <a:spcPct val="30000"/>
              </a:spcBef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（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）按某种</a:t>
            </a:r>
            <a:r>
              <a:rPr lang="zh-CN" altLang="en-US" sz="2600" b="1" dirty="0">
                <a:latin typeface="Times New Roman" panose="02020603050405020304" pitchFamily="18" charset="0"/>
              </a:rPr>
              <a:t>冲突消解策略</a:t>
            </a:r>
            <a:r>
              <a:rPr lang="zh-CN" altLang="en-US" sz="2600" dirty="0">
                <a:latin typeface="Times New Roman" panose="02020603050405020304" pitchFamily="18" charset="0"/>
              </a:rPr>
              <a:t>从</a:t>
            </a:r>
            <a:r>
              <a:rPr lang="en-US" altLang="zh-CN" sz="2600" i="1" dirty="0">
                <a:latin typeface="Times New Roman" panose="02020603050405020304" pitchFamily="18" charset="0"/>
              </a:rPr>
              <a:t>KS</a:t>
            </a:r>
            <a:r>
              <a:rPr lang="zh-CN" altLang="en-US" sz="2600" dirty="0">
                <a:latin typeface="Times New Roman" panose="02020603050405020304" pitchFamily="18" charset="0"/>
              </a:rPr>
              <a:t>中</a:t>
            </a:r>
            <a:r>
              <a:rPr lang="zh-CN" altLang="en-US" sz="2600" b="1" dirty="0">
                <a:latin typeface="Times New Roman" panose="02020603050405020304" pitchFamily="18" charset="0"/>
              </a:rPr>
              <a:t>选出一条知识</a:t>
            </a:r>
            <a:r>
              <a:rPr lang="zh-CN" altLang="en-US" sz="2600" dirty="0">
                <a:latin typeface="Times New Roman" panose="02020603050405020304" pitchFamily="18" charset="0"/>
              </a:rPr>
              <a:t>进行推理，并将推出的</a:t>
            </a:r>
            <a:r>
              <a:rPr lang="zh-CN" altLang="en-US" sz="2600" b="1" dirty="0">
                <a:latin typeface="Times New Roman" panose="02020603050405020304" pitchFamily="18" charset="0"/>
              </a:rPr>
              <a:t>新事实加入到数据库</a:t>
            </a:r>
            <a:r>
              <a:rPr lang="en-US" altLang="zh-CN" sz="2600" b="1" i="1" dirty="0">
                <a:latin typeface="Times New Roman" panose="02020603050405020304" pitchFamily="18" charset="0"/>
              </a:rPr>
              <a:t>K</a:t>
            </a:r>
            <a:r>
              <a:rPr lang="en-US" altLang="zh-CN" sz="2600" b="1" i="1" dirty="0">
                <a:latin typeface="Times New Roman" panose="02020603050405020304" pitchFamily="18" charset="0"/>
              </a:rPr>
              <a:t>B</a:t>
            </a:r>
            <a:r>
              <a:rPr lang="zh-CN" altLang="en-US" sz="2600" dirty="0">
                <a:latin typeface="Times New Roman" panose="02020603050405020304" pitchFamily="18" charset="0"/>
              </a:rPr>
              <a:t>中作为下一步推理的已知事实，再在</a:t>
            </a:r>
            <a:r>
              <a:rPr lang="en-US" altLang="zh-CN" sz="2600" i="1" dirty="0">
                <a:latin typeface="Times New Roman" panose="02020603050405020304" pitchFamily="18" charset="0"/>
              </a:rPr>
              <a:t>KB</a:t>
            </a:r>
            <a:r>
              <a:rPr lang="zh-CN" altLang="en-US" sz="2600" dirty="0">
                <a:latin typeface="Times New Roman" panose="02020603050405020304" pitchFamily="18" charset="0"/>
              </a:rPr>
              <a:t>中选取可适用知识构成</a:t>
            </a:r>
            <a:r>
              <a:rPr lang="en-US" altLang="zh-CN" sz="2600" i="1" dirty="0">
                <a:latin typeface="Times New Roman" panose="02020603050405020304" pitchFamily="18" charset="0"/>
              </a:rPr>
              <a:t>KS 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120000"/>
              </a:lnSpc>
              <a:spcBef>
                <a:spcPct val="30000"/>
              </a:spcBef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（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latin typeface="Times New Roman" panose="02020603050405020304" pitchFamily="18" charset="0"/>
              </a:rPr>
              <a:t>）重复（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），直到求得问题的解或</a:t>
            </a:r>
            <a:r>
              <a:rPr lang="en-US" altLang="zh-CN" sz="2600" i="1" dirty="0">
                <a:latin typeface="Times New Roman" panose="02020603050405020304" pitchFamily="18" charset="0"/>
              </a:rPr>
              <a:t>KB</a:t>
            </a:r>
            <a:r>
              <a:rPr lang="zh-CN" altLang="en-US" sz="2600" dirty="0">
                <a:latin typeface="Times New Roman" panose="02020603050405020304" pitchFamily="18" charset="0"/>
              </a:rPr>
              <a:t>中再无可适用的知识。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47109" name="Rectangle 5"/>
          <p:cNvSpPr/>
          <p:nvPr/>
        </p:nvSpPr>
        <p:spPr>
          <a:xfrm>
            <a:off x="457200" y="944563"/>
            <a:ext cx="20574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lang="en-US" altLang="zh-CN" sz="2800" dirty="0">
                <a:latin typeface="Times New Roman" panose="02020603050405020304" pitchFamily="18" charset="0"/>
              </a:rPr>
              <a:t>1.  </a:t>
            </a:r>
            <a:r>
              <a:rPr lang="zh-CN" altLang="en-US" sz="2800" dirty="0">
                <a:latin typeface="Times New Roman" panose="02020603050405020304" pitchFamily="18" charset="0"/>
              </a:rPr>
              <a:t>正向推理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9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4098" name="Object 9"/>
          <p:cNvGraphicFramePr/>
          <p:nvPr/>
        </p:nvGraphicFramePr>
        <p:xfrm>
          <a:off x="990600" y="0"/>
          <a:ext cx="641826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867910" imgH="5201285" progId="SmartDraw.2">
                  <p:embed/>
                </p:oleObj>
              </mc:Choice>
              <mc:Fallback>
                <p:oleObj name="" r:id="rId1" imgW="4867910" imgH="5201285" progId="SmartDraw.2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0600" y="0"/>
                        <a:ext cx="6418263" cy="685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481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3.1.3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推理的方向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8132" name="Rectangle 3"/>
          <p:cNvSpPr>
            <a:spLocks noGrp="1"/>
          </p:cNvSpPr>
          <p:nvPr>
            <p:ph idx="1"/>
          </p:nvPr>
        </p:nvSpPr>
        <p:spPr>
          <a:xfrm>
            <a:off x="392113" y="1676400"/>
            <a:ext cx="8359775" cy="3124200"/>
          </a:xfrm>
          <a:gradFill rotWithShape="1">
            <a:gsLst>
              <a:gs pos="0">
                <a:srgbClr val="00FF00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path path="rect">
              <a:fillToRect l="100000" b="100000"/>
            </a:path>
            <a:tileRect/>
          </a:gradFill>
          <a:ln>
            <a:solidFill>
              <a:srgbClr val="000080">
                <a:alpha val="100000"/>
              </a:srgbClr>
            </a:solidFill>
            <a:miter/>
          </a:ln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20000"/>
              </a:lnSpc>
              <a:buSzPct val="50000"/>
              <a:buFont typeface="Wingdings" panose="05000000000000000000" pitchFamily="2" charset="2"/>
              <a:buChar char="n"/>
            </a:pPr>
            <a:r>
              <a:rPr lang="en-US" altLang="zh-CN" sz="2600" b="1" dirty="0"/>
              <a:t>  </a:t>
            </a:r>
            <a:r>
              <a:rPr lang="zh-CN" altLang="en-US" sz="2600" b="1" dirty="0"/>
              <a:t>实现正向推理需要解决的问题：</a:t>
            </a:r>
            <a:endParaRPr lang="zh-CN" altLang="en-US" sz="2600" b="1" dirty="0"/>
          </a:p>
          <a:p>
            <a:pPr marL="900430" lvl="1" indent="-227330" eaLnBrk="1" hangingPunct="1">
              <a:lnSpc>
                <a:spcPct val="13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b="1" dirty="0"/>
              <a:t> </a:t>
            </a:r>
            <a:r>
              <a:rPr lang="zh-CN" altLang="en-US" b="1" dirty="0">
                <a:solidFill>
                  <a:schemeClr val="tx1"/>
                </a:solidFill>
              </a:rPr>
              <a:t>确定匹配（知识与已知事实）的方法。</a:t>
            </a:r>
            <a:endParaRPr lang="zh-CN" altLang="en-US" dirty="0">
              <a:solidFill>
                <a:schemeClr val="tx1"/>
              </a:solidFill>
            </a:endParaRPr>
          </a:p>
          <a:p>
            <a:pPr marL="900430" lvl="1" indent="-227330" algn="just" eaLnBrk="1" hangingPunct="1">
              <a:lnSpc>
                <a:spcPct val="13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tx1"/>
                </a:solidFill>
              </a:rPr>
              <a:t> 按什么策略搜索知识库。</a:t>
            </a:r>
            <a:endParaRPr lang="zh-CN" altLang="en-US" b="1" dirty="0">
              <a:solidFill>
                <a:schemeClr val="tx1"/>
              </a:solidFill>
            </a:endParaRPr>
          </a:p>
          <a:p>
            <a:pPr marL="900430" lvl="1" indent="-227330" algn="just" eaLnBrk="1" hangingPunct="1">
              <a:lnSpc>
                <a:spcPct val="13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tx1"/>
                </a:solidFill>
              </a:rPr>
              <a:t> 冲突消解策略。</a:t>
            </a:r>
            <a:endParaRPr lang="zh-CN" altLang="en-US" b="1" dirty="0">
              <a:solidFill>
                <a:schemeClr val="tx1"/>
              </a:solidFill>
            </a:endParaRPr>
          </a:p>
          <a:p>
            <a:pPr marL="0" indent="0" algn="just" eaLnBrk="1" hangingPunct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zh-CN" altLang="en-US" sz="2600" b="1" dirty="0"/>
              <a:t> 正向推理简单，易实现，但目的性不强，效率低。</a:t>
            </a:r>
            <a:endParaRPr lang="zh-CN" altLang="en-US" sz="2600" dirty="0"/>
          </a:p>
        </p:txBody>
      </p:sp>
      <p:sp>
        <p:nvSpPr>
          <p:cNvPr id="48133" name="Rectangle 4"/>
          <p:cNvSpPr/>
          <p:nvPr/>
        </p:nvSpPr>
        <p:spPr>
          <a:xfrm>
            <a:off x="381000" y="1004888"/>
            <a:ext cx="20574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lang="en-US" altLang="zh-CN" sz="2800" dirty="0">
                <a:latin typeface="Times New Roman" panose="02020603050405020304" pitchFamily="18" charset="0"/>
              </a:rPr>
              <a:t>1.  </a:t>
            </a:r>
            <a:r>
              <a:rPr lang="zh-CN" altLang="en-US" sz="2800" dirty="0">
                <a:latin typeface="Times New Roman" panose="02020603050405020304" pitchFamily="18" charset="0"/>
              </a:rPr>
              <a:t>正向推理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34819" name="Rectangle 7"/>
          <p:cNvSpPr/>
          <p:nvPr/>
        </p:nvSpPr>
        <p:spPr>
          <a:xfrm>
            <a:off x="0" y="15240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章  确定性推理方法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34820" name="Rectangle 8"/>
          <p:cNvSpPr/>
          <p:nvPr/>
        </p:nvSpPr>
        <p:spPr>
          <a:xfrm>
            <a:off x="304800" y="1066800"/>
            <a:ext cx="85661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800" dirty="0">
                <a:latin typeface="Times New Roman" panose="02020603050405020304" pitchFamily="18" charset="0"/>
              </a:rPr>
              <a:t>前面讨论了把知识用某种模式表示出来存储到计算机中。为使计算机具有智能，还必须使它具有思维能力。推理是求解问题的一种重要方法。因此，推理方法成为人工智能的一个重要研究课题。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800" dirty="0">
                <a:latin typeface="Times New Roman" panose="02020603050405020304" pitchFamily="18" charset="0"/>
              </a:rPr>
              <a:t>下面首先讨论关于推理的基本概念，着重介绍鲁宾逊归结原理及其在机器定理证明和问题求解中的应用。鲁宾逊归结原理使定理证明能够在计算机上实现。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481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3.1.3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推理的方向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8133" name="Rectangle 4"/>
          <p:cNvSpPr/>
          <p:nvPr/>
        </p:nvSpPr>
        <p:spPr>
          <a:xfrm>
            <a:off x="381000" y="1004888"/>
            <a:ext cx="20574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lang="en-US" altLang="zh-CN" sz="2800" dirty="0">
                <a:latin typeface="Times New Roman" panose="02020603050405020304" pitchFamily="18" charset="0"/>
              </a:rPr>
              <a:t>1.  </a:t>
            </a:r>
            <a:r>
              <a:rPr lang="zh-CN" altLang="en-US" sz="2800" dirty="0">
                <a:latin typeface="Times New Roman" panose="02020603050405020304" pitchFamily="18" charset="0"/>
              </a:rPr>
              <a:t>正向推理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676400"/>
            <a:ext cx="8927465" cy="2679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" y="4568825"/>
            <a:ext cx="9069070" cy="692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491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3.1.3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推理的方向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9156" name="Rectangle 3"/>
          <p:cNvSpPr>
            <a:spLocks noGrp="1"/>
          </p:cNvSpPr>
          <p:nvPr>
            <p:ph idx="1"/>
          </p:nvPr>
        </p:nvSpPr>
        <p:spPr>
          <a:xfrm>
            <a:off x="381000" y="1609725"/>
            <a:ext cx="8382000" cy="4638675"/>
          </a:xfrm>
          <a:gradFill rotWithShape="1">
            <a:gsLst>
              <a:gs pos="0">
                <a:srgbClr val="00FFFF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folHlink">
                <a:alpha val="100000"/>
              </a:schemeClr>
            </a:solidFill>
            <a:miter/>
          </a:ln>
        </p:spPr>
        <p:txBody>
          <a:bodyPr vert="horz" wrap="square" lIns="91440" tIns="45720" rIns="91440" bIns="45720" anchor="t"/>
          <a:p>
            <a:pPr marL="0" indent="0" algn="just"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n"/>
            </a:pPr>
            <a:r>
              <a:rPr lang="en-US" altLang="zh-CN" sz="2600" b="1" dirty="0"/>
              <a:t>  </a:t>
            </a:r>
            <a:r>
              <a:rPr lang="zh-CN" altLang="en-US" sz="2600" b="1" dirty="0"/>
              <a:t>逆向推理（目标驱动推理）：</a:t>
            </a:r>
            <a:r>
              <a:rPr lang="zh-CN" altLang="en-US" sz="2600" dirty="0"/>
              <a:t>以</a:t>
            </a:r>
            <a:r>
              <a:rPr lang="zh-CN" altLang="en-US" sz="2600" dirty="0">
                <a:solidFill>
                  <a:schemeClr val="accent2"/>
                </a:solidFill>
              </a:rPr>
              <a:t>某个假设目标</a:t>
            </a:r>
            <a:r>
              <a:rPr lang="zh-CN" altLang="en-US" sz="2600" dirty="0"/>
              <a:t>作为出发点。</a:t>
            </a:r>
            <a:r>
              <a:rPr lang="zh-CN" altLang="en-US" sz="2600" b="1" dirty="0"/>
              <a:t> </a:t>
            </a:r>
            <a:endParaRPr lang="zh-CN" altLang="en-US" sz="2600" b="1" dirty="0"/>
          </a:p>
          <a:p>
            <a:pPr marL="0" indent="0" algn="just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sz="2600" b="1" dirty="0"/>
              <a:t>  基本思想：</a:t>
            </a:r>
            <a:endParaRPr lang="zh-CN" altLang="en-US" sz="2600" b="1" dirty="0"/>
          </a:p>
          <a:p>
            <a:pPr marL="0" indent="0" algn="just" eaLnBrk="1" hangingPunct="1">
              <a:lnSpc>
                <a:spcPct val="90000"/>
              </a:lnSpc>
              <a:buClr>
                <a:srgbClr val="0000FF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600" dirty="0"/>
              <a:t> 选定一个假设目标。</a:t>
            </a:r>
            <a:endParaRPr lang="zh-CN" altLang="en-US" sz="2600" dirty="0"/>
          </a:p>
          <a:p>
            <a:pPr marL="0" indent="0" algn="just" eaLnBrk="1" hangingPunct="1">
              <a:lnSpc>
                <a:spcPct val="90000"/>
              </a:lnSpc>
              <a:buClr>
                <a:srgbClr val="0000FF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600" dirty="0"/>
              <a:t> 寻找支持该假设的证据，若所需的证据都能找到，则原假设成立；若无论如何都找不到所需要的证据，说明原假设不成立的；为此需要另作新的假设。</a:t>
            </a:r>
            <a:endParaRPr lang="zh-CN" altLang="en-US" sz="2600" dirty="0"/>
          </a:p>
          <a:p>
            <a:pPr marL="0" indent="0" algn="just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sz="2600" b="1" dirty="0"/>
              <a:t>  主要优点：</a:t>
            </a:r>
            <a:r>
              <a:rPr lang="zh-CN" altLang="en-US" sz="2600" dirty="0"/>
              <a:t>不必使用与目标无关的知识，目的性强，同时它还有利于向用户提供解释。</a:t>
            </a:r>
            <a:endParaRPr lang="zh-CN" altLang="en-US" sz="2600" dirty="0"/>
          </a:p>
          <a:p>
            <a:pPr marL="0" indent="0" algn="just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sz="2600" b="1" dirty="0"/>
              <a:t>  主要缺点：</a:t>
            </a:r>
            <a:r>
              <a:rPr lang="zh-CN" altLang="en-US" sz="2600" dirty="0"/>
              <a:t>起始目标的选择有盲目性。</a:t>
            </a:r>
            <a:endParaRPr lang="zh-CN" altLang="en-US" sz="2600" b="1" dirty="0"/>
          </a:p>
        </p:txBody>
      </p:sp>
      <p:sp>
        <p:nvSpPr>
          <p:cNvPr id="49157" name="Rectangle 5"/>
          <p:cNvSpPr/>
          <p:nvPr/>
        </p:nvSpPr>
        <p:spPr>
          <a:xfrm>
            <a:off x="381000" y="944563"/>
            <a:ext cx="20574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lang="en-US" altLang="zh-CN" sz="2800" dirty="0">
                <a:latin typeface="Times New Roman" panose="02020603050405020304" pitchFamily="18" charset="0"/>
              </a:rPr>
              <a:t>2.  </a:t>
            </a:r>
            <a:r>
              <a:rPr lang="zh-CN" altLang="en-US" sz="2800" dirty="0">
                <a:latin typeface="Times New Roman" panose="02020603050405020304" pitchFamily="18" charset="0"/>
              </a:rPr>
              <a:t>逆向推理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pic>
        <p:nvPicPr>
          <p:cNvPr id="50179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0"/>
            <a:ext cx="65674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5120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3.1.3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推理的方向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1204" name="Rectangle 3"/>
          <p:cNvSpPr>
            <a:spLocks noGrp="1"/>
          </p:cNvSpPr>
          <p:nvPr>
            <p:ph idx="1"/>
          </p:nvPr>
        </p:nvSpPr>
        <p:spPr>
          <a:xfrm>
            <a:off x="392113" y="1447800"/>
            <a:ext cx="8359775" cy="4419600"/>
          </a:xfrm>
          <a:gradFill rotWithShape="1">
            <a:gsLst>
              <a:gs pos="0">
                <a:srgbClr val="FFFF00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path path="rect">
              <a:fillToRect l="100000" t="100000"/>
            </a:path>
            <a:tileRect/>
          </a:gradFill>
          <a:ln>
            <a:solidFill>
              <a:srgbClr val="000080">
                <a:alpha val="100000"/>
              </a:srgbClr>
            </a:solidFill>
            <a:miter/>
          </a:ln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20000"/>
              </a:lnSpc>
              <a:buSzPct val="50000"/>
              <a:buFont typeface="Wingdings" panose="05000000000000000000" pitchFamily="2" charset="2"/>
              <a:buChar char="n"/>
            </a:pPr>
            <a:r>
              <a:rPr lang="en-US" altLang="zh-CN" sz="2500" b="1" dirty="0"/>
              <a:t>与正向推理相反的，就是反向推理。反向推理以某个假设目标作为出发点，来展开推理。 </a:t>
            </a:r>
            <a:endParaRPr lang="en-US" altLang="zh-CN" sz="2500" b="1" dirty="0"/>
          </a:p>
          <a:p>
            <a:pPr marL="0" indent="0" eaLnBrk="1" hangingPunct="1">
              <a:lnSpc>
                <a:spcPct val="120000"/>
              </a:lnSpc>
              <a:buSzPct val="50000"/>
              <a:buFont typeface="Wingdings" panose="05000000000000000000" pitchFamily="2" charset="2"/>
              <a:buChar char="n"/>
            </a:pPr>
            <a:r>
              <a:rPr lang="zh-CN" altLang="en-US" sz="2500" b="1" dirty="0"/>
              <a:t>逆向推理需要解决的问题：</a:t>
            </a:r>
            <a:endParaRPr lang="zh-CN" altLang="en-US" sz="2500" b="1" dirty="0"/>
          </a:p>
          <a:p>
            <a:pPr marL="900430" lvl="1" indent="-227330" eaLnBrk="1" hangingPunct="1">
              <a:lnSpc>
                <a:spcPct val="130000"/>
              </a:lnSpc>
              <a:buClr>
                <a:srgbClr val="0000FF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b="1" dirty="0"/>
              <a:t> 如何判断一个假设是否是证据？</a:t>
            </a:r>
            <a:endParaRPr lang="zh-CN" altLang="en-US" sz="2400" dirty="0"/>
          </a:p>
          <a:p>
            <a:pPr marL="900430" lvl="1" indent="-227330" algn="just" eaLnBrk="1" hangingPunct="1">
              <a:lnSpc>
                <a:spcPct val="130000"/>
              </a:lnSpc>
              <a:buClr>
                <a:srgbClr val="0000FF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b="1" dirty="0"/>
              <a:t> 当导出假设的知识有多条时，如何确定先选哪一条？</a:t>
            </a:r>
            <a:r>
              <a:rPr lang="zh-CN" altLang="en-US" sz="2400" dirty="0"/>
              <a:t> </a:t>
            </a:r>
            <a:endParaRPr lang="zh-CN" altLang="en-US" sz="2400" b="1" dirty="0"/>
          </a:p>
          <a:p>
            <a:pPr marL="900430" lvl="1" indent="-227330" algn="just" eaLnBrk="1" hangingPunct="1">
              <a:lnSpc>
                <a:spcPct val="130000"/>
              </a:lnSpc>
              <a:buClr>
                <a:srgbClr val="0000FF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b="1" dirty="0"/>
              <a:t>一条知识的运用条件一般都有多个，当其中的一个经验证成立后，如何自动地换为对另一</a:t>
            </a:r>
            <a:r>
              <a:rPr lang="zh-CN" altLang="en-US" sz="2400" b="1" dirty="0"/>
              <a:t>条的验证？</a:t>
            </a:r>
            <a:endParaRPr lang="zh-CN" altLang="en-US" sz="2400" b="1" dirty="0"/>
          </a:p>
          <a:p>
            <a:pPr marL="900430" lvl="1" indent="-227330" algn="just" eaLnBrk="1" hangingPunct="1">
              <a:lnSpc>
                <a:spcPct val="130000"/>
              </a:lnSpc>
              <a:buClr>
                <a:srgbClr val="0000FF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en-US" altLang="zh-CN" dirty="0"/>
              <a:t>……..</a:t>
            </a:r>
            <a:endParaRPr lang="en-US" altLang="zh-CN" sz="2500" b="1" dirty="0"/>
          </a:p>
          <a:p>
            <a:pPr marL="0" indent="0" algn="just" eaLnBrk="1" hangingPunct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2500" b="1" dirty="0"/>
              <a:t> </a:t>
            </a:r>
            <a:r>
              <a:rPr lang="zh-CN" altLang="en-US" sz="2500" b="1" dirty="0"/>
              <a:t>逆向推理：目的性强，利于向用户提供解释，但选择初始目标时具有盲目性，比正向推理复杂。</a:t>
            </a:r>
            <a:endParaRPr lang="zh-CN" altLang="en-US" sz="2500" b="1" dirty="0"/>
          </a:p>
        </p:txBody>
      </p:sp>
      <p:sp>
        <p:nvSpPr>
          <p:cNvPr id="51205" name="Rectangle 4"/>
          <p:cNvSpPr/>
          <p:nvPr/>
        </p:nvSpPr>
        <p:spPr>
          <a:xfrm>
            <a:off x="381000" y="1004888"/>
            <a:ext cx="20574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lang="en-US" altLang="zh-CN" sz="2800" dirty="0">
                <a:latin typeface="Times New Roman" panose="02020603050405020304" pitchFamily="18" charset="0"/>
              </a:rPr>
              <a:t>2.  </a:t>
            </a:r>
            <a:r>
              <a:rPr lang="zh-CN" altLang="en-US" sz="2800" dirty="0">
                <a:latin typeface="Times New Roman" panose="02020603050405020304" pitchFamily="18" charset="0"/>
              </a:rPr>
              <a:t>逆向推理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3.1.3  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推理的方向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595" y="2670810"/>
            <a:ext cx="5624195" cy="906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" y="1089660"/>
            <a:ext cx="9016365" cy="4963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3.1.3  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推理的方向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475" y="1012190"/>
            <a:ext cx="8654415" cy="5246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5222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3.1.3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推理的方向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2228" name="Rectangle 3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5257800"/>
          </a:xfrm>
          <a:gradFill rotWithShape="1">
            <a:gsLst>
              <a:gs pos="0">
                <a:srgbClr val="00FFFF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folHlink">
                <a:alpha val="100000"/>
              </a:schemeClr>
            </a:solidFill>
            <a:miter/>
          </a:ln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20000"/>
              </a:lnSpc>
              <a:buSzPct val="50000"/>
              <a:buFont typeface="Wingdings" panose="05000000000000000000" pitchFamily="2" charset="2"/>
              <a:buChar char="n"/>
            </a:pPr>
            <a:r>
              <a:rPr lang="en-US" altLang="zh-CN" sz="2600" b="1" dirty="0"/>
              <a:t>  </a:t>
            </a:r>
            <a:r>
              <a:rPr lang="zh-CN" altLang="en-US" sz="2600" b="1" dirty="0"/>
              <a:t>正向推理</a:t>
            </a:r>
            <a:r>
              <a:rPr lang="en-US" altLang="zh-CN" sz="2600" b="1" dirty="0"/>
              <a:t>:  </a:t>
            </a:r>
            <a:r>
              <a:rPr lang="zh-CN" altLang="en-US" sz="2600" dirty="0"/>
              <a:t>盲目、效率低。</a:t>
            </a:r>
            <a:endParaRPr lang="zh-CN" altLang="en-US" sz="2600" dirty="0"/>
          </a:p>
          <a:p>
            <a:pPr marL="0" indent="0" algn="just" eaLnBrk="1" hangingPunct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zh-CN" altLang="en-US" sz="2600" b="1" dirty="0"/>
              <a:t>  逆向推理</a:t>
            </a:r>
            <a:r>
              <a:rPr lang="en-US" altLang="zh-CN" sz="2600" b="1" dirty="0"/>
              <a:t>: </a:t>
            </a:r>
            <a:r>
              <a:rPr lang="zh-CN" altLang="en-US" sz="2600" dirty="0"/>
              <a:t>若提出的假设目标不符合实际，会降低效率。</a:t>
            </a:r>
            <a:endParaRPr lang="zh-CN" altLang="en-US" sz="2600" dirty="0"/>
          </a:p>
          <a:p>
            <a:pPr marL="0" indent="0" algn="just" eaLnBrk="1" hangingPunct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zh-CN" altLang="en-US" sz="2600" b="1" dirty="0">
                <a:latin typeface="宋体" panose="02010600030101010101" pitchFamily="2" charset="-122"/>
              </a:rPr>
              <a:t> 正反向混合推理：</a:t>
            </a:r>
            <a:endParaRPr lang="zh-CN" altLang="en-US" sz="2600" b="1" dirty="0">
              <a:latin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20000"/>
              </a:lnSpc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（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）</a:t>
            </a:r>
            <a:r>
              <a:rPr lang="zh-CN" altLang="en-US" sz="2600" b="1" dirty="0"/>
              <a:t>先正向后逆向：</a:t>
            </a:r>
            <a:r>
              <a:rPr lang="zh-CN" altLang="en-US" sz="2400" dirty="0">
                <a:latin typeface="宋体" panose="02010600030101010101" pitchFamily="2" charset="-122"/>
              </a:rPr>
              <a:t>先进行正向推理，帮助选择某个目标，即从已知事实演绎出部分结果，然后再用逆向推理证实该目标或提高其可信度；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（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）</a:t>
            </a:r>
            <a:r>
              <a:rPr lang="zh-CN" altLang="en-US" sz="2600" b="1" dirty="0"/>
              <a:t>先逆向后正向：</a:t>
            </a:r>
            <a:r>
              <a:rPr lang="zh-CN" altLang="en-US" sz="2400" dirty="0">
                <a:latin typeface="宋体" panose="02010600030101010101" pitchFamily="2" charset="-122"/>
              </a:rPr>
              <a:t>先假设一个目标进行逆向推理，然后再利用逆向推理中得到的信息进行正向推理，以推出更多的结论。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52229" name="Rectangle 4"/>
          <p:cNvSpPr/>
          <p:nvPr/>
        </p:nvSpPr>
        <p:spPr>
          <a:xfrm>
            <a:off x="304800" y="852488"/>
            <a:ext cx="20574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lang="en-US" altLang="zh-CN" sz="2800" dirty="0">
                <a:latin typeface="Times New Roman" panose="02020603050405020304" pitchFamily="18" charset="0"/>
              </a:rPr>
              <a:t>3.  </a:t>
            </a:r>
            <a:r>
              <a:rPr lang="zh-CN" altLang="en-US" sz="2800" dirty="0">
                <a:latin typeface="Times New Roman" panose="02020603050405020304" pitchFamily="18" charset="0"/>
              </a:rPr>
              <a:t>混合推理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pic>
        <p:nvPicPr>
          <p:cNvPr id="5325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463550"/>
            <a:ext cx="5791200" cy="6089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pic>
        <p:nvPicPr>
          <p:cNvPr id="5427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85738"/>
            <a:ext cx="6629400" cy="6596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55299" name="Rectangle 3"/>
          <p:cNvSpPr>
            <a:spLocks noGrp="1"/>
          </p:cNvSpPr>
          <p:nvPr>
            <p:ph idx="1"/>
          </p:nvPr>
        </p:nvSpPr>
        <p:spPr>
          <a:xfrm>
            <a:off x="381000" y="1676400"/>
            <a:ext cx="8512175" cy="4495800"/>
          </a:xfrm>
          <a:solidFill>
            <a:srgbClr val="FFFFFF">
              <a:alpha val="100000"/>
            </a:srgbClr>
          </a:solidFill>
          <a:ln>
            <a:solidFill>
              <a:schemeClr val="folHlink">
                <a:alpha val="100000"/>
              </a:schemeClr>
            </a:solidFill>
            <a:miter/>
          </a:ln>
        </p:spPr>
        <p:txBody>
          <a:bodyPr vert="horz" wrap="square" lIns="91440" tIns="45720" rIns="91440" bIns="45720" anchor="t"/>
          <a:p>
            <a:pPr marL="0" indent="0" algn="just" eaLnBrk="1" hangingPunct="1">
              <a:lnSpc>
                <a:spcPct val="120000"/>
              </a:lnSpc>
              <a:buSzPct val="50000"/>
              <a:buFont typeface="Wingdings" panose="05000000000000000000" pitchFamily="2" charset="2"/>
              <a:buChar char="n"/>
            </a:pPr>
            <a:r>
              <a:rPr lang="en-US" altLang="zh-CN" sz="2500" dirty="0"/>
              <a:t>  </a:t>
            </a:r>
            <a:r>
              <a:rPr lang="zh-CN" altLang="en-US" sz="2500" b="1" dirty="0"/>
              <a:t>双向推理</a:t>
            </a:r>
            <a:r>
              <a:rPr lang="zh-CN" altLang="en-US" sz="2500" dirty="0"/>
              <a:t>：正向推理与逆向推理同时进行，且在推理过程中的某一步骤上“</a:t>
            </a:r>
            <a:r>
              <a:rPr lang="zh-CN" altLang="en-US" sz="2500" b="1" dirty="0">
                <a:solidFill>
                  <a:schemeClr val="accent2"/>
                </a:solidFill>
              </a:rPr>
              <a:t>碰头</a:t>
            </a:r>
            <a:r>
              <a:rPr lang="zh-CN" altLang="en-US" sz="2500" dirty="0"/>
              <a:t>”的一种推理。</a:t>
            </a:r>
            <a:endParaRPr lang="zh-CN" altLang="en-US" sz="2500" dirty="0"/>
          </a:p>
        </p:txBody>
      </p:sp>
      <p:grpSp>
        <p:nvGrpSpPr>
          <p:cNvPr id="55300" name="Group 11"/>
          <p:cNvGrpSpPr/>
          <p:nvPr/>
        </p:nvGrpSpPr>
        <p:grpSpPr>
          <a:xfrm>
            <a:off x="990600" y="2968625"/>
            <a:ext cx="7162800" cy="2914650"/>
            <a:chOff x="816" y="2256"/>
            <a:chExt cx="4272" cy="1333"/>
          </a:xfrm>
        </p:grpSpPr>
        <p:sp>
          <p:nvSpPr>
            <p:cNvPr id="55304" name="Text Box 5"/>
            <p:cNvSpPr txBox="1"/>
            <p:nvPr/>
          </p:nvSpPr>
          <p:spPr>
            <a:xfrm>
              <a:off x="816" y="2256"/>
              <a:ext cx="4272" cy="1333"/>
            </a:xfrm>
            <a:prstGeom prst="rect">
              <a:avLst/>
            </a:prstGeom>
            <a:solidFill>
              <a:srgbClr val="CCFFFF"/>
            </a:solidFill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lnSpc>
                  <a:spcPct val="30000"/>
                </a:lnSpc>
              </a:pPr>
              <a:endParaRPr lang="en-US" altLang="zh-CN" sz="24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</a:pPr>
              <a:endPara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endPara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400" dirty="0">
                  <a:latin typeface="Arial" panose="020B0604020202020204" pitchFamily="34" charset="0"/>
                </a:rPr>
                <a:t>已知事实                                                    假设目标</a:t>
              </a:r>
              <a:endParaRPr lang="zh-CN" altLang="en-US" sz="24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</a:pPr>
              <a:endParaRPr lang="zh-CN" altLang="en-US" sz="24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</a:pPr>
              <a:endParaRPr lang="zh-CN" altLang="en-US" sz="2400" dirty="0">
                <a:latin typeface="Arial" panose="020B0604020202020204" pitchFamily="34" charset="0"/>
              </a:endParaRPr>
            </a:p>
            <a:p>
              <a:pPr>
                <a:lnSpc>
                  <a:spcPct val="30000"/>
                </a:lnSpc>
              </a:pPr>
              <a:endPara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305" name="AutoShape 6"/>
            <p:cNvSpPr/>
            <p:nvPr/>
          </p:nvSpPr>
          <p:spPr>
            <a:xfrm rot="10800000">
              <a:off x="2928" y="2736"/>
              <a:ext cx="1152" cy="336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17694720">
                  <a:pos x="864" y="0"/>
                </a:cxn>
                <a:cxn ang="11796480">
                  <a:pos x="0" y="168"/>
                </a:cxn>
                <a:cxn ang="5898240">
                  <a:pos x="864" y="336"/>
                </a:cxn>
                <a:cxn ang="0">
                  <a:pos x="1152" y="168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CC00"/>
                </a:gs>
              </a:gsLst>
              <a:path path="rect">
                <a:fillToRect l="50000" t="50000" r="50000" b="50000"/>
              </a:path>
              <a:tileRect/>
            </a:gradFill>
            <a:ln w="9525" cap="flat" cmpd="sng">
              <a:solidFill>
                <a:srgbClr val="96969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wrap="none" anchor="ctr"/>
            <a:p>
              <a:pPr algn="r">
                <a:lnSpc>
                  <a:spcPct val="100000"/>
                </a:lnSpc>
              </a:pPr>
              <a:r>
                <a:rPr lang="zh-CN" altLang="en-US" sz="2000" dirty="0">
                  <a:latin typeface="Arial" panose="020B0604020202020204" pitchFamily="34" charset="0"/>
                </a:rPr>
                <a:t>反向推理</a:t>
              </a: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55306" name="AutoShape 10"/>
            <p:cNvSpPr/>
            <p:nvPr/>
          </p:nvSpPr>
          <p:spPr>
            <a:xfrm rot="-10800000" flipH="1">
              <a:off x="1728" y="2736"/>
              <a:ext cx="1152" cy="336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17694720">
                  <a:pos x="864" y="0"/>
                </a:cxn>
                <a:cxn ang="11796480">
                  <a:pos x="0" y="168"/>
                </a:cxn>
                <a:cxn ang="5898240">
                  <a:pos x="864" y="336"/>
                </a:cxn>
                <a:cxn ang="0">
                  <a:pos x="1152" y="168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CC00"/>
                </a:gs>
              </a:gsLst>
              <a:path path="rect">
                <a:fillToRect l="50000" t="50000" r="50000" b="50000"/>
              </a:path>
              <a:tileRect/>
            </a:gradFill>
            <a:ln w="952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wrap="none" anchor="ctr"/>
            <a:p>
              <a:pPr>
                <a:lnSpc>
                  <a:spcPct val="100000"/>
                </a:lnSpc>
              </a:pPr>
              <a:r>
                <a:rPr lang="zh-CN" altLang="en-US" sz="2000" dirty="0">
                  <a:latin typeface="Arial" panose="020B0604020202020204" pitchFamily="34" charset="0"/>
                </a:rPr>
                <a:t>正向推理</a:t>
              </a:r>
              <a:endParaRPr lang="zh-CN" altLang="en-US" sz="2000" dirty="0">
                <a:latin typeface="Arial" panose="020B0604020202020204" pitchFamily="34" charset="0"/>
              </a:endParaRPr>
            </a:p>
          </p:txBody>
        </p:sp>
      </p:grpSp>
      <p:sp>
        <p:nvSpPr>
          <p:cNvPr id="5530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3.1.3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推理的方向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5302" name="Rectangle 4"/>
          <p:cNvSpPr/>
          <p:nvPr/>
        </p:nvSpPr>
        <p:spPr>
          <a:xfrm>
            <a:off x="381000" y="1004888"/>
            <a:ext cx="20574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lang="en-US" altLang="zh-CN" sz="2800" dirty="0">
                <a:latin typeface="Times New Roman" panose="02020603050405020304" pitchFamily="18" charset="0"/>
              </a:rPr>
              <a:t>4.  </a:t>
            </a:r>
            <a:r>
              <a:rPr lang="zh-CN" altLang="en-US" sz="2800" dirty="0">
                <a:latin typeface="Times New Roman" panose="02020603050405020304" pitchFamily="18" charset="0"/>
              </a:rPr>
              <a:t>双向推理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8440" name="Text Box 8"/>
          <p:cNvSpPr txBox="1"/>
          <p:nvPr/>
        </p:nvSpPr>
        <p:spPr>
          <a:xfrm>
            <a:off x="3810000" y="3200400"/>
            <a:ext cx="1447800" cy="210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中间结论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</a:pP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</a:pP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证      据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9" name="灯片编号占位符 6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1026" name="Object 20"/>
          <p:cNvGraphicFramePr/>
          <p:nvPr>
            <p:ph sz="quarter" idx="4"/>
          </p:nvPr>
        </p:nvGraphicFramePr>
        <p:xfrm>
          <a:off x="2368550" y="1004888"/>
          <a:ext cx="3727450" cy="242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346450" imgH="2176145" progId="SmartDraw.2">
                  <p:embed/>
                </p:oleObj>
              </mc:Choice>
              <mc:Fallback>
                <p:oleObj name="" r:id="rId1" imgW="3346450" imgH="2176145" progId="SmartDraw.2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68550" y="1004888"/>
                        <a:ext cx="3727450" cy="24241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Rectangle 4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zh-CN" altLang="en-US" sz="3400" dirty="0">
                <a:solidFill>
                  <a:schemeClr val="bg1"/>
                </a:solidFill>
                <a:latin typeface="Arial" panose="020B0604020202020204" pitchFamily="34" charset="0"/>
              </a:rPr>
              <a:t>第</a:t>
            </a:r>
            <a:r>
              <a:rPr lang="en-US" altLang="zh-CN" sz="3400" dirty="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3400" dirty="0">
                <a:solidFill>
                  <a:schemeClr val="bg1"/>
                </a:solidFill>
                <a:latin typeface="Arial" panose="020B0604020202020204" pitchFamily="34" charset="0"/>
              </a:rPr>
              <a:t>章  确定性推理方法</a:t>
            </a:r>
            <a:endParaRPr lang="zh-CN" altLang="en-US" sz="3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31" name="Rectangle 18"/>
          <p:cNvSpPr>
            <a:spLocks noGrp="1"/>
          </p:cNvSpPr>
          <p:nvPr>
            <p:ph type="title" sz="quarter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章  确定性推理方法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aphicFrame>
        <p:nvGraphicFramePr>
          <p:cNvPr id="122889" name="Object 9"/>
          <p:cNvGraphicFramePr/>
          <p:nvPr>
            <p:ph sz="quarter" idx="1"/>
          </p:nvPr>
        </p:nvGraphicFramePr>
        <p:xfrm>
          <a:off x="1295400" y="2971800"/>
          <a:ext cx="678180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3597910" imgH="1988820" progId="SmartDraw.2">
                  <p:embed/>
                </p:oleObj>
              </mc:Choice>
              <mc:Fallback>
                <p:oleObj name="" r:id="rId3" imgW="3597910" imgH="1988820" progId="SmartDraw.2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6781800" cy="35052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97" name="Object 17"/>
          <p:cNvGraphicFramePr/>
          <p:nvPr>
            <p:ph sz="quarter" idx="3"/>
          </p:nvPr>
        </p:nvGraphicFramePr>
        <p:xfrm>
          <a:off x="2286000" y="955675"/>
          <a:ext cx="3803650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5" imgW="3346450" imgH="2176145" progId="SmartDraw.2">
                  <p:embed/>
                </p:oleObj>
              </mc:Choice>
              <mc:Fallback>
                <p:oleObj name="" r:id="rId5" imgW="3346450" imgH="2176145" progId="SmartDraw.2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0" y="955675"/>
                        <a:ext cx="3803650" cy="24733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5632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推理的基本概念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6324" name="Rectangle 3"/>
          <p:cNvSpPr>
            <a:spLocks noGrp="1"/>
          </p:cNvSpPr>
          <p:nvPr>
            <p:ph idx="1"/>
          </p:nvPr>
        </p:nvSpPr>
        <p:spPr>
          <a:xfrm>
            <a:off x="479425" y="923925"/>
            <a:ext cx="8435975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3.1.1  </a:t>
            </a:r>
            <a:r>
              <a:rPr lang="zh-CN" altLang="en-US" b="1" dirty="0">
                <a:latin typeface="Times New Roman" panose="02020603050405020304" pitchFamily="18" charset="0"/>
              </a:rPr>
              <a:t>推理的定义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3.1.2  </a:t>
            </a:r>
            <a:r>
              <a:rPr lang="zh-CN" altLang="en-US" b="1" dirty="0">
                <a:latin typeface="Times New Roman" panose="02020603050405020304" pitchFamily="18" charset="0"/>
              </a:rPr>
              <a:t>推理的类型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3.1.3  </a:t>
            </a:r>
            <a:r>
              <a:rPr lang="zh-CN" altLang="en-US" b="1" dirty="0">
                <a:latin typeface="Times New Roman" panose="02020603050405020304" pitchFamily="18" charset="0"/>
              </a:rPr>
              <a:t>推理的方向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3.1.4  推理的确定性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3.1.5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冲突消解策略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430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3.1.4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推理的确定性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3012" name="Rectangle 3"/>
          <p:cNvSpPr>
            <a:spLocks noGrp="1"/>
          </p:cNvSpPr>
          <p:nvPr>
            <p:ph idx="1"/>
          </p:nvPr>
        </p:nvSpPr>
        <p:spPr>
          <a:xfrm>
            <a:off x="250825" y="984250"/>
            <a:ext cx="8642350" cy="539750"/>
          </a:xfrm>
        </p:spPr>
        <p:txBody>
          <a:bodyPr vert="horz" wrap="square" lIns="91440" tIns="45720" rIns="91440" bIns="45720" anchor="t"/>
          <a:p>
            <a:pPr marL="195580" indent="-195580" eaLnBrk="1" hangingPunct="1">
              <a:lnSpc>
                <a:spcPct val="90000"/>
              </a:lnSpc>
              <a:buNone/>
            </a:pPr>
            <a:r>
              <a:rPr lang="en-US" altLang="zh-CN" sz="2600" b="1" dirty="0">
                <a:latin typeface="Times New Roman" panose="02020603050405020304" pitchFamily="18" charset="0"/>
              </a:rPr>
              <a:t> 2.</a:t>
            </a:r>
            <a:r>
              <a:rPr lang="en-US" altLang="zh-CN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600" b="1" dirty="0">
                <a:latin typeface="Times New Roman" panose="02020603050405020304" pitchFamily="18" charset="0"/>
              </a:rPr>
              <a:t>确定性推理、不确定性推理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43013" name="Group 13"/>
          <p:cNvGrpSpPr/>
          <p:nvPr/>
        </p:nvGrpSpPr>
        <p:grpSpPr>
          <a:xfrm>
            <a:off x="685800" y="4006850"/>
            <a:ext cx="8032750" cy="1555750"/>
            <a:chOff x="432" y="2524"/>
            <a:chExt cx="5060" cy="980"/>
          </a:xfrm>
        </p:grpSpPr>
        <p:sp>
          <p:nvSpPr>
            <p:cNvPr id="11268" name="Rectangle 4"/>
            <p:cNvSpPr>
              <a:spLocks noChangeArrowheads="1"/>
            </p:cNvSpPr>
            <p:nvPr/>
          </p:nvSpPr>
          <p:spPr bwMode="auto">
            <a:xfrm>
              <a:off x="2208" y="2566"/>
              <a:ext cx="954" cy="314"/>
            </a:xfrm>
            <a:prstGeom prst="rect">
              <a:avLst/>
            </a:prstGeom>
            <a:gradFill rotWithShape="0">
              <a:gsLst>
                <a:gs pos="0">
                  <a:srgbClr val="CCFFFF"/>
                </a:gs>
                <a:gs pos="50000">
                  <a:schemeClr val="bg1"/>
                </a:gs>
                <a:gs pos="100000">
                  <a:srgbClr val="CCFFFF"/>
                </a:gs>
              </a:gsLst>
              <a:lin ang="5400000" scaled="1"/>
            </a:gradFill>
            <a:ln w="9525">
              <a:solidFill>
                <a:srgbClr val="0000FF"/>
              </a:solidFill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6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似然推理</a:t>
              </a:r>
              <a:endParaRPr kumimoji="0" lang="zh-CN" alt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9" name="Rectangle 5"/>
            <p:cNvSpPr>
              <a:spLocks noChangeArrowheads="1"/>
            </p:cNvSpPr>
            <p:nvPr/>
          </p:nvSpPr>
          <p:spPr bwMode="auto">
            <a:xfrm>
              <a:off x="2208" y="3190"/>
              <a:ext cx="1994" cy="314"/>
            </a:xfrm>
            <a:prstGeom prst="rect">
              <a:avLst/>
            </a:prstGeom>
            <a:gradFill rotWithShape="0">
              <a:gsLst>
                <a:gs pos="0">
                  <a:srgbClr val="CCFFFF"/>
                </a:gs>
                <a:gs pos="50000">
                  <a:schemeClr val="bg1"/>
                </a:gs>
                <a:gs pos="100000">
                  <a:srgbClr val="CCFFFF"/>
                </a:gs>
              </a:gsLst>
              <a:lin ang="5400000" scaled="1"/>
            </a:gradFill>
            <a:ln w="9525">
              <a:solidFill>
                <a:srgbClr val="0000FF"/>
              </a:solidFill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6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近似推理或模糊推理</a:t>
              </a:r>
              <a:endParaRPr kumimoji="0" lang="zh-CN" alt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0" name="Rectangle 6"/>
            <p:cNvSpPr>
              <a:spLocks noChangeArrowheads="1"/>
            </p:cNvSpPr>
            <p:nvPr/>
          </p:nvSpPr>
          <p:spPr bwMode="auto">
            <a:xfrm>
              <a:off x="432" y="2880"/>
              <a:ext cx="1370" cy="314"/>
            </a:xfrm>
            <a:prstGeom prst="rect">
              <a:avLst/>
            </a:prstGeom>
            <a:gradFill rotWithShape="0">
              <a:gsLst>
                <a:gs pos="0">
                  <a:srgbClr val="CCFFFF"/>
                </a:gs>
                <a:gs pos="50000">
                  <a:schemeClr val="bg1"/>
                </a:gs>
                <a:gs pos="100000">
                  <a:srgbClr val="CCFFFF"/>
                </a:gs>
              </a:gsLst>
              <a:lin ang="5400000" scaled="1"/>
            </a:gradFill>
            <a:ln w="9525">
              <a:solidFill>
                <a:srgbClr val="0000FF"/>
              </a:solidFill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6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不确定性推理</a:t>
              </a:r>
              <a:endParaRPr kumimoji="0" lang="zh-CN" alt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3018" name="AutoShape 8"/>
            <p:cNvCxnSpPr>
              <a:stCxn id="11270" idx="3"/>
              <a:endCxn id="11269" idx="1"/>
            </p:cNvCxnSpPr>
            <p:nvPr/>
          </p:nvCxnSpPr>
          <p:spPr>
            <a:xfrm>
              <a:off x="1802" y="3037"/>
              <a:ext cx="406" cy="310"/>
            </a:xfrm>
            <a:prstGeom prst="bentConnector3">
              <a:avLst>
                <a:gd name="adj1" fmla="val 50000"/>
              </a:avLst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43019" name="AutoShape 9"/>
            <p:cNvCxnSpPr>
              <a:stCxn id="11270" idx="3"/>
              <a:endCxn id="11268" idx="1"/>
            </p:cNvCxnSpPr>
            <p:nvPr/>
          </p:nvCxnSpPr>
          <p:spPr>
            <a:xfrm flipV="1">
              <a:off x="1802" y="2723"/>
              <a:ext cx="406" cy="314"/>
            </a:xfrm>
            <a:prstGeom prst="bentConnector3">
              <a:avLst>
                <a:gd name="adj1" fmla="val 50000"/>
              </a:avLst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43020" name="Rectangle 10"/>
            <p:cNvSpPr/>
            <p:nvPr/>
          </p:nvSpPr>
          <p:spPr>
            <a:xfrm>
              <a:off x="3120" y="2524"/>
              <a:ext cx="1156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>
                <a:lnSpc>
                  <a:spcPct val="100000"/>
                </a:lnSpc>
              </a:pPr>
              <a:r>
                <a:rPr lang="zh-CN" altLang="en-US" sz="2600" b="0" dirty="0">
                  <a:latin typeface="Arial" panose="020B0604020202020204" pitchFamily="34" charset="0"/>
                </a:rPr>
                <a:t>（概率论）</a:t>
              </a:r>
              <a:endParaRPr lang="zh-CN" altLang="en-US" sz="2600" b="0" dirty="0">
                <a:latin typeface="Arial" panose="020B0604020202020204" pitchFamily="34" charset="0"/>
              </a:endParaRPr>
            </a:p>
          </p:txBody>
        </p:sp>
        <p:sp>
          <p:nvSpPr>
            <p:cNvPr id="43021" name="Rectangle 12"/>
            <p:cNvSpPr/>
            <p:nvPr/>
          </p:nvSpPr>
          <p:spPr>
            <a:xfrm>
              <a:off x="4128" y="3196"/>
              <a:ext cx="1364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>
                <a:lnSpc>
                  <a:spcPct val="100000"/>
                </a:lnSpc>
              </a:pPr>
              <a:r>
                <a:rPr lang="zh-CN" altLang="en-US" sz="2600" b="0" dirty="0">
                  <a:latin typeface="Arial" panose="020B0604020202020204" pitchFamily="34" charset="0"/>
                </a:rPr>
                <a:t>（模糊逻辑）</a:t>
              </a:r>
              <a:endParaRPr lang="zh-CN" altLang="en-US" sz="2600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43014" name="Rectangle 14"/>
          <p:cNvSpPr/>
          <p:nvPr/>
        </p:nvSpPr>
        <p:spPr>
          <a:xfrm>
            <a:off x="342900" y="1386205"/>
            <a:ext cx="8458200" cy="5169535"/>
          </a:xfrm>
          <a:prstGeom prst="rect">
            <a:avLst/>
          </a:prstGeom>
          <a:noFill/>
          <a:ln w="9525" cap="flat" cmpd="sng">
            <a:solidFill>
              <a:srgbClr val="666699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just"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</a:pPr>
            <a:r>
              <a:rPr lang="zh-CN" altLang="en-US" sz="2500" dirty="0">
                <a:latin typeface="Times New Roman" panose="02020603050405020304" pitchFamily="18" charset="0"/>
              </a:rPr>
              <a:t>（</a:t>
            </a:r>
            <a:r>
              <a:rPr lang="en-US" altLang="zh-CN" sz="2500" dirty="0">
                <a:latin typeface="Times New Roman" panose="02020603050405020304" pitchFamily="18" charset="0"/>
              </a:rPr>
              <a:t>1</a:t>
            </a:r>
            <a:r>
              <a:rPr lang="zh-CN" altLang="en-US" sz="2500" dirty="0">
                <a:latin typeface="Times New Roman" panose="02020603050405020304" pitchFamily="18" charset="0"/>
              </a:rPr>
              <a:t>）</a:t>
            </a:r>
            <a:r>
              <a:rPr lang="zh-CN" altLang="en-US" sz="2500" dirty="0">
                <a:solidFill>
                  <a:schemeClr val="accent2"/>
                </a:solidFill>
                <a:latin typeface="Times New Roman" panose="02020603050405020304" pitchFamily="18" charset="0"/>
              </a:rPr>
              <a:t>确定性推理</a:t>
            </a:r>
            <a:r>
              <a:rPr lang="zh-CN" altLang="en-US" sz="2500" dirty="0">
                <a:latin typeface="Times New Roman" panose="02020603050405020304" pitchFamily="18" charset="0"/>
              </a:rPr>
              <a:t>：</a:t>
            </a:r>
            <a:r>
              <a:rPr lang="zh-CN" altLang="en-US" sz="2500" b="0" dirty="0">
                <a:latin typeface="Times New Roman" panose="02020603050405020304" pitchFamily="18" charset="0"/>
              </a:rPr>
              <a:t>推理时所用的知识与证据都是确定的，推出的结论也是确定的，其真值或者为真或者为假。 </a:t>
            </a:r>
            <a:endParaRPr lang="zh-CN" altLang="en-US" sz="2500" b="0" dirty="0">
              <a:latin typeface="Times New Roman" panose="02020603050405020304" pitchFamily="18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</a:pPr>
            <a:endParaRPr lang="zh-CN" altLang="en-US" sz="2500" dirty="0">
              <a:latin typeface="Times New Roman" panose="02020603050405020304" pitchFamily="18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</a:pPr>
            <a:r>
              <a:rPr lang="zh-CN" altLang="en-US" sz="2500" dirty="0">
                <a:latin typeface="Times New Roman" panose="02020603050405020304" pitchFamily="18" charset="0"/>
              </a:rPr>
              <a:t>（</a:t>
            </a:r>
            <a:r>
              <a:rPr lang="en-US" altLang="zh-CN" sz="2500" dirty="0">
                <a:latin typeface="Times New Roman" panose="02020603050405020304" pitchFamily="18" charset="0"/>
              </a:rPr>
              <a:t>2</a:t>
            </a:r>
            <a:r>
              <a:rPr lang="zh-CN" altLang="en-US" sz="2500" dirty="0">
                <a:latin typeface="Times New Roman" panose="02020603050405020304" pitchFamily="18" charset="0"/>
              </a:rPr>
              <a:t>）</a:t>
            </a:r>
            <a:r>
              <a:rPr lang="zh-CN" altLang="en-US" sz="2500" dirty="0">
                <a:solidFill>
                  <a:schemeClr val="accent2"/>
                </a:solidFill>
                <a:latin typeface="Times New Roman" panose="02020603050405020304" pitchFamily="18" charset="0"/>
              </a:rPr>
              <a:t>不确定性</a:t>
            </a:r>
            <a:r>
              <a:rPr lang="zh-CN" altLang="en-US" sz="2500" dirty="0">
                <a:solidFill>
                  <a:schemeClr val="accent2"/>
                </a:solidFill>
                <a:latin typeface="Arial" panose="020B0604020202020204" pitchFamily="34" charset="0"/>
              </a:rPr>
              <a:t>推理</a:t>
            </a:r>
            <a:r>
              <a:rPr lang="zh-CN" altLang="en-US" sz="2500" dirty="0">
                <a:latin typeface="Arial" panose="020B0604020202020204" pitchFamily="34" charset="0"/>
              </a:rPr>
              <a:t>：</a:t>
            </a:r>
            <a:r>
              <a:rPr lang="zh-CN" altLang="en-US" sz="2500" b="0" dirty="0">
                <a:latin typeface="Arial" panose="020B0604020202020204" pitchFamily="34" charset="0"/>
              </a:rPr>
              <a:t>推理时所用的知识与证据不都是确定的，推出的结论也是不确定的。</a:t>
            </a:r>
            <a:endParaRPr lang="zh-CN" altLang="en-US" sz="2500" b="0" dirty="0">
              <a:latin typeface="Arial" panose="020B0604020202020204" pitchFamily="34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zh-CN" altLang="en-US" sz="2500" b="0" dirty="0">
              <a:latin typeface="Arial" panose="020B0604020202020204" pitchFamily="34" charset="0"/>
            </a:endParaRPr>
          </a:p>
          <a:p>
            <a:pPr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zh-CN" altLang="en-US" sz="2500" b="0" dirty="0">
              <a:latin typeface="Arial" panose="020B0604020202020204" pitchFamily="34" charset="0"/>
            </a:endParaRPr>
          </a:p>
          <a:p>
            <a:pPr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zh-CN" altLang="en-US" sz="2500" b="0" dirty="0">
              <a:latin typeface="Arial" panose="020B0604020202020204" pitchFamily="34" charset="0"/>
            </a:endParaRPr>
          </a:p>
          <a:p>
            <a:pPr>
              <a:spcBef>
                <a:spcPct val="4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en-US" altLang="zh-CN" sz="2500" b="0" dirty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454275"/>
            <a:ext cx="5701665" cy="4813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5788660"/>
            <a:ext cx="8093710" cy="384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5632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推理的基本概念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6324" name="Rectangle 3"/>
          <p:cNvSpPr>
            <a:spLocks noGrp="1"/>
          </p:cNvSpPr>
          <p:nvPr>
            <p:ph idx="1"/>
          </p:nvPr>
        </p:nvSpPr>
        <p:spPr>
          <a:xfrm>
            <a:off x="479425" y="923925"/>
            <a:ext cx="8435975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3.1.1  </a:t>
            </a:r>
            <a:r>
              <a:rPr lang="zh-CN" altLang="en-US" b="1" dirty="0">
                <a:latin typeface="Times New Roman" panose="02020603050405020304" pitchFamily="18" charset="0"/>
              </a:rPr>
              <a:t>推理的定义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3.1.2  </a:t>
            </a:r>
            <a:r>
              <a:rPr lang="zh-CN" altLang="en-US" b="1" dirty="0">
                <a:latin typeface="Times New Roman" panose="02020603050405020304" pitchFamily="18" charset="0"/>
              </a:rPr>
              <a:t>推理的类型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3.1.3  </a:t>
            </a:r>
            <a:r>
              <a:rPr lang="zh-CN" altLang="en-US" b="1" dirty="0">
                <a:latin typeface="Times New Roman" panose="02020603050405020304" pitchFamily="18" charset="0"/>
              </a:rPr>
              <a:t>推理的方向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3.1.4  </a:t>
            </a:r>
            <a:r>
              <a:rPr lang="zh-CN" altLang="en-US" b="1" dirty="0">
                <a:latin typeface="Times New Roman" panose="02020603050405020304" pitchFamily="18" charset="0"/>
              </a:rPr>
              <a:t>推理的确定性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3.1.5 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冲突消解策略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573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3.1.5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冲突消解策略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7348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marL="0" indent="0" algn="just" defTabSz="914400" eaLnBrk="1" hangingPunct="1">
              <a:lnSpc>
                <a:spcPct val="120000"/>
              </a:lnSpc>
              <a:buFont typeface="Wingdings" panose="05000000000000000000" pitchFamily="2" charset="2"/>
              <a:buChar char="§"/>
              <a:tabLst>
                <a:tab pos="482600" algn="l"/>
              </a:tabLst>
            </a:pP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已知事实与知识的三种匹配情况</a:t>
            </a:r>
            <a:r>
              <a:rPr lang="zh-CN" altLang="en-US" sz="2800" dirty="0">
                <a:latin typeface="Times New Roman" panose="02020603050405020304" pitchFamily="18" charset="0"/>
              </a:rPr>
              <a:t>：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indent="0" algn="just" defTabSz="914400" eaLnBrk="1" hangingPunct="1">
              <a:lnSpc>
                <a:spcPct val="120000"/>
              </a:lnSpc>
              <a:buNone/>
              <a:tabLst>
                <a:tab pos="482600" algn="l"/>
              </a:tabLst>
            </a:pPr>
            <a:r>
              <a:rPr lang="zh-CN" altLang="en-US" sz="2700" b="1" dirty="0">
                <a:latin typeface="Times New Roman" panose="02020603050405020304" pitchFamily="18" charset="0"/>
              </a:rPr>
              <a:t>（</a:t>
            </a:r>
            <a:r>
              <a:rPr lang="en-US" altLang="zh-CN" sz="2700" b="1" dirty="0">
                <a:latin typeface="Times New Roman" panose="02020603050405020304" pitchFamily="18" charset="0"/>
              </a:rPr>
              <a:t>1</a:t>
            </a:r>
            <a:r>
              <a:rPr lang="zh-CN" altLang="en-US" sz="2700" b="1" dirty="0">
                <a:latin typeface="Times New Roman" panose="02020603050405020304" pitchFamily="18" charset="0"/>
              </a:rPr>
              <a:t>）恰好匹配成功（一对一）；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marL="0" indent="0" algn="just" defTabSz="914400" eaLnBrk="1" hangingPunct="1">
              <a:lnSpc>
                <a:spcPct val="120000"/>
              </a:lnSpc>
              <a:buNone/>
              <a:tabLst>
                <a:tab pos="482600" algn="l"/>
              </a:tabLst>
            </a:pPr>
            <a:r>
              <a:rPr lang="zh-CN" altLang="en-US" sz="2700" b="1" dirty="0">
                <a:latin typeface="Times New Roman" panose="02020603050405020304" pitchFamily="18" charset="0"/>
              </a:rPr>
              <a:t>（</a:t>
            </a:r>
            <a:r>
              <a:rPr lang="en-US" altLang="zh-CN" sz="2700" b="1" dirty="0">
                <a:latin typeface="Times New Roman" panose="02020603050405020304" pitchFamily="18" charset="0"/>
              </a:rPr>
              <a:t>2</a:t>
            </a:r>
            <a:r>
              <a:rPr lang="zh-CN" altLang="en-US" sz="2700" b="1" dirty="0">
                <a:latin typeface="Times New Roman" panose="02020603050405020304" pitchFamily="18" charset="0"/>
              </a:rPr>
              <a:t>）不能匹配成功；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marL="0" indent="0" algn="just" defTabSz="914400" eaLnBrk="1" hangingPunct="1">
              <a:spcBef>
                <a:spcPct val="50000"/>
              </a:spcBef>
              <a:buNone/>
              <a:tabLst>
                <a:tab pos="482600" algn="l"/>
              </a:tabLst>
            </a:pPr>
            <a:r>
              <a:rPr lang="zh-CN" altLang="en-US" sz="2700" b="1" dirty="0">
                <a:latin typeface="Times New Roman" panose="02020603050405020304" pitchFamily="18" charset="0"/>
              </a:rPr>
              <a:t>（</a:t>
            </a:r>
            <a:r>
              <a:rPr lang="en-US" altLang="zh-CN" sz="2700" b="1" dirty="0">
                <a:latin typeface="Times New Roman" panose="02020603050405020304" pitchFamily="18" charset="0"/>
              </a:rPr>
              <a:t>3</a:t>
            </a:r>
            <a:r>
              <a:rPr lang="zh-CN" altLang="en-US" sz="2700" b="1" dirty="0">
                <a:latin typeface="Times New Roman" panose="02020603050405020304" pitchFamily="18" charset="0"/>
              </a:rPr>
              <a:t>）</a:t>
            </a:r>
            <a:r>
              <a:rPr lang="zh-CN" altLang="en-US" sz="27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多种匹配成功</a:t>
            </a:r>
            <a:r>
              <a:rPr lang="zh-CN" altLang="en-US" sz="2700" b="1" dirty="0">
                <a:latin typeface="Times New Roman" panose="02020603050405020304" pitchFamily="18" charset="0"/>
              </a:rPr>
              <a:t>（一对多、多对一、多对多）</a:t>
            </a:r>
            <a:endParaRPr lang="zh-CN" altLang="en-US" sz="2700" b="1" dirty="0">
              <a:latin typeface="Times New Roman" panose="02020603050405020304" pitchFamily="18" charset="0"/>
            </a:endParaRPr>
          </a:p>
        </p:txBody>
      </p:sp>
      <p:sp>
        <p:nvSpPr>
          <p:cNvPr id="20484" name="AutoShape 4"/>
          <p:cNvSpPr/>
          <p:nvPr/>
        </p:nvSpPr>
        <p:spPr>
          <a:xfrm>
            <a:off x="2590800" y="4191000"/>
            <a:ext cx="3352800" cy="1219200"/>
          </a:xfrm>
          <a:prstGeom prst="cloudCallout">
            <a:avLst>
              <a:gd name="adj1" fmla="val -49764"/>
              <a:gd name="adj2" fmla="val -91796"/>
            </a:avLst>
          </a:prstGeom>
          <a:gradFill rotWithShape="1">
            <a:gsLst>
              <a:gs pos="0">
                <a:schemeClr val="bg1"/>
              </a:gs>
              <a:gs pos="100000">
                <a:srgbClr val="0000FF"/>
              </a:gs>
            </a:gsLst>
            <a:path path="rect">
              <a:fillToRect l="50000" t="50000" r="50000" b="50000"/>
            </a:path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Arial" panose="020B0604020202020204" pitchFamily="34" charset="0"/>
              </a:rPr>
              <a:t>冲突消解</a:t>
            </a:r>
            <a:endParaRPr lang="zh-CN" altLang="en-US" sz="2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5837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3.1.5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冲突消解策略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837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marL="377825" indent="-377825" eaLnBrk="1" hangingPunct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zh-CN" altLang="en-US" sz="3200" b="1" dirty="0"/>
              <a:t>多种冲突消解策略：</a:t>
            </a:r>
            <a:endParaRPr lang="zh-CN" altLang="en-US" sz="3200" b="1" dirty="0"/>
          </a:p>
          <a:p>
            <a:pPr marL="377825" indent="-377825" eaLnBrk="1" hangingPunct="1">
              <a:lnSpc>
                <a:spcPct val="120000"/>
              </a:lnSpc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</a:rPr>
              <a:t>）按针对性排序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marL="377825" indent="-377825" eaLnBrk="1" hangingPunct="1">
              <a:lnSpc>
                <a:spcPct val="120000"/>
              </a:lnSpc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）按已知事实的新鲜性排序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marL="377825" indent="-377825" eaLnBrk="1" hangingPunct="1">
              <a:lnSpc>
                <a:spcPct val="120000"/>
              </a:lnSpc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</a:rPr>
              <a:t>）按匹配度排序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marL="377825" indent="-377825" eaLnBrk="1" hangingPunct="1">
              <a:lnSpc>
                <a:spcPct val="120000"/>
              </a:lnSpc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</a:rPr>
              <a:t>）按条件个数排序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59396" name="AutoShape 4"/>
          <p:cNvSpPr/>
          <p:nvPr/>
        </p:nvSpPr>
        <p:spPr>
          <a:xfrm>
            <a:off x="3581400" y="2895600"/>
            <a:ext cx="5257800" cy="838200"/>
          </a:xfrm>
          <a:prstGeom prst="accentBorderCallout2">
            <a:avLst>
              <a:gd name="adj1" fmla="val 13634"/>
              <a:gd name="adj2" fmla="val -1449"/>
              <a:gd name="adj3" fmla="val 13634"/>
              <a:gd name="adj4" fmla="val -14463"/>
              <a:gd name="adj5" fmla="val 86931"/>
              <a:gd name="adj6" fmla="val -28051"/>
            </a:avLst>
          </a:prstGeom>
          <a:solidFill>
            <a:srgbClr val="FFFF99"/>
          </a:solidFill>
          <a:ln w="15875" cap="flat" cmpd="sng">
            <a:solidFill>
              <a:srgbClr val="99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en-US" altLang="zh-CN" dirty="0">
                <a:latin typeface="Arial" panose="020B0604020202020204" pitchFamily="34" charset="0"/>
              </a:rPr>
              <a:t>1:  IF 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1  AND 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2                             THEN  </a:t>
            </a:r>
            <a:r>
              <a:rPr lang="en-US" altLang="zh-CN" i="1" dirty="0">
                <a:latin typeface="Times New Roman" panose="02020603050405020304" pitchFamily="18" charset="0"/>
              </a:rPr>
              <a:t>H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en-US" altLang="zh-CN" dirty="0">
                <a:latin typeface="Arial" panose="020B0604020202020204" pitchFamily="34" charset="0"/>
              </a:rPr>
              <a:t>2:  IF 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1 AND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2 AND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3 AND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</a:rPr>
              <a:t>4   THEN  </a:t>
            </a:r>
            <a:r>
              <a:rPr lang="en-US" altLang="zh-CN" i="1" dirty="0">
                <a:latin typeface="Times New Roman" panose="02020603050405020304" pitchFamily="18" charset="0"/>
              </a:rPr>
              <a:t>H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7170" y="1034415"/>
            <a:ext cx="8709025" cy="5001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" y="986155"/>
            <a:ext cx="9007475" cy="534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0" y="986790"/>
            <a:ext cx="8704580" cy="3303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593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章  确定性推理方法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9396" name="Rectangle 3"/>
          <p:cNvSpPr>
            <a:spLocks noGrp="1"/>
          </p:cNvSpPr>
          <p:nvPr>
            <p:ph idx="1"/>
          </p:nvPr>
        </p:nvSpPr>
        <p:spPr>
          <a:xfrm>
            <a:off x="609600" y="908050"/>
            <a:ext cx="8458200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3.1  </a:t>
            </a:r>
            <a:r>
              <a:rPr lang="zh-CN" altLang="en-US" sz="2800" b="1" dirty="0">
                <a:latin typeface="Times New Roman" panose="02020603050405020304" pitchFamily="18" charset="0"/>
              </a:rPr>
              <a:t>推理的基本概念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rgbClr val="0000FF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3.2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自然演绎推理 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3.3  </a:t>
            </a:r>
            <a:r>
              <a:rPr lang="zh-CN" altLang="en-US" sz="2800" b="1" dirty="0">
                <a:latin typeface="Times New Roman" panose="02020603050405020304" pitchFamily="18" charset="0"/>
              </a:rPr>
              <a:t>谓词公式化为子句集的方法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3.4  </a:t>
            </a:r>
            <a:r>
              <a:rPr lang="zh-CN" altLang="en-US" sz="2800" b="1" dirty="0">
                <a:latin typeface="Times New Roman" panose="02020603050405020304" pitchFamily="18" charset="0"/>
              </a:rPr>
              <a:t>鲁宾逊归结原理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3.5  </a:t>
            </a:r>
            <a:r>
              <a:rPr lang="zh-CN" altLang="en-US" sz="2800" b="1" dirty="0">
                <a:latin typeface="Times New Roman" panose="02020603050405020304" pitchFamily="18" charset="0"/>
              </a:rPr>
              <a:t>归结反演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3.6  </a:t>
            </a:r>
            <a:r>
              <a:rPr lang="zh-CN" altLang="en-US" sz="2800" b="1" dirty="0">
                <a:latin typeface="Times New Roman" panose="02020603050405020304" pitchFamily="18" charset="0"/>
              </a:rPr>
              <a:t>应用归结反演求解问题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4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5125" name="Rectangle 13"/>
          <p:cNvSpPr/>
          <p:nvPr/>
        </p:nvSpPr>
        <p:spPr>
          <a:xfrm>
            <a:off x="0" y="33766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6" name="Rectangle 3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3511550"/>
          </a:xfrm>
        </p:spPr>
        <p:txBody>
          <a:bodyPr vert="horz" wrap="square" lIns="91440" tIns="45720" rIns="91440" bIns="45720" anchor="t"/>
          <a:p>
            <a:pPr marL="363855" indent="-363855" eaLnBrk="1" hangingPunct="1">
              <a:lnSpc>
                <a:spcPct val="110000"/>
              </a:lnSpc>
            </a:pPr>
            <a:r>
              <a:rPr lang="zh-CN" altLang="en-US" sz="2600" b="1" dirty="0"/>
              <a:t>自然演绎推理</a:t>
            </a:r>
            <a:r>
              <a:rPr lang="zh-CN" altLang="en-US" sz="2600" dirty="0"/>
              <a:t>：</a:t>
            </a:r>
            <a:r>
              <a:rPr lang="zh-CN" altLang="en-US" sz="2600" b="1" dirty="0"/>
              <a:t>从一组已知为真的事实出发，运用</a:t>
            </a:r>
            <a:r>
              <a:rPr lang="zh-CN" altLang="en-US" sz="2600" b="1" dirty="0">
                <a:solidFill>
                  <a:srgbClr val="0000FF"/>
                </a:solidFill>
              </a:rPr>
              <a:t>经典逻辑的推理规则</a:t>
            </a:r>
            <a:r>
              <a:rPr lang="zh-CN" altLang="en-US" sz="2600" b="1" dirty="0"/>
              <a:t>推出结论的过程。</a:t>
            </a:r>
            <a:endParaRPr lang="zh-CN" altLang="en-US" sz="2600" b="1" dirty="0"/>
          </a:p>
          <a:p>
            <a:pPr marL="363855" indent="-363855" eaLnBrk="1" hangingPunct="1">
              <a:lnSpc>
                <a:spcPct val="110000"/>
              </a:lnSpc>
            </a:pPr>
            <a:r>
              <a:rPr lang="zh-CN" altLang="en-US" sz="2600" b="1" dirty="0"/>
              <a:t>推理规则</a:t>
            </a:r>
            <a:r>
              <a:rPr lang="zh-CN" altLang="en-US" sz="2600" dirty="0"/>
              <a:t>：</a:t>
            </a:r>
            <a:r>
              <a:rPr lang="en-US" altLang="zh-CN" sz="2600" b="1" i="1" dirty="0">
                <a:latin typeface="Times New Roman" panose="02020603050405020304" pitchFamily="18" charset="0"/>
              </a:rPr>
              <a:t>P</a:t>
            </a:r>
            <a:r>
              <a:rPr lang="zh-CN" altLang="en-US" sz="2600" b="1" dirty="0"/>
              <a:t>规则、</a:t>
            </a:r>
            <a:r>
              <a:rPr lang="en-US" altLang="zh-CN" sz="2600" b="1" i="1" dirty="0">
                <a:latin typeface="Times New Roman" panose="02020603050405020304" pitchFamily="18" charset="0"/>
              </a:rPr>
              <a:t>T</a:t>
            </a:r>
            <a:r>
              <a:rPr lang="zh-CN" altLang="en-US" sz="2600" b="1" dirty="0"/>
              <a:t>规则、假言推理、拒取式推理</a:t>
            </a:r>
            <a:r>
              <a:rPr lang="zh-CN" altLang="en-US" dirty="0"/>
              <a:t>                    </a:t>
            </a:r>
            <a:endParaRPr lang="zh-CN" altLang="en-US" dirty="0"/>
          </a:p>
        </p:txBody>
      </p:sp>
      <p:sp>
        <p:nvSpPr>
          <p:cNvPr id="512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3.2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自然演绎推理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128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9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130" name="Group 21"/>
          <p:cNvGrpSpPr/>
          <p:nvPr/>
        </p:nvGrpSpPr>
        <p:grpSpPr>
          <a:xfrm>
            <a:off x="0" y="2819400"/>
            <a:ext cx="9144000" cy="1468438"/>
            <a:chOff x="0" y="1776"/>
            <a:chExt cx="5760" cy="925"/>
          </a:xfrm>
        </p:grpSpPr>
        <p:sp>
          <p:nvSpPr>
            <p:cNvPr id="5137" name="Rectangle 18"/>
            <p:cNvSpPr/>
            <p:nvPr/>
          </p:nvSpPr>
          <p:spPr>
            <a:xfrm>
              <a:off x="288" y="1776"/>
              <a:ext cx="5184" cy="925"/>
            </a:xfrm>
            <a:prstGeom prst="rect">
              <a:avLst/>
            </a:prstGeom>
            <a:gradFill rotWithShape="1">
              <a:gsLst>
                <a:gs pos="0">
                  <a:srgbClr val="CCFFCC"/>
                </a:gs>
                <a:gs pos="100000">
                  <a:schemeClr val="bg1"/>
                </a:gs>
              </a:gsLst>
              <a:path path="rect">
                <a:fillToRect l="100000" b="100000"/>
              </a:path>
              <a:tileRect/>
            </a:gradFill>
            <a:ln w="952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lnSpc>
                  <a:spcPct val="20000"/>
                </a:lnSpc>
                <a:buClr>
                  <a:srgbClr val="0000FF"/>
                </a:buClr>
                <a:buSzPct val="50000"/>
                <a:buFont typeface="Wingdings" panose="05000000000000000000" pitchFamily="2" charset="2"/>
              </a:pPr>
              <a:endParaRPr lang="en-US" altLang="zh-CN" sz="250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  <a:spcBef>
                  <a:spcPct val="20000"/>
                </a:spcBef>
                <a:buClr>
                  <a:srgbClr val="0000FF"/>
                </a:buClr>
                <a:buSzPct val="50000"/>
                <a:buFont typeface="Wingdings" panose="05000000000000000000" pitchFamily="2" charset="2"/>
                <a:buChar char="n"/>
              </a:pPr>
              <a:r>
                <a:rPr lang="en-US" altLang="zh-CN" sz="25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5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假言推理</a:t>
              </a:r>
              <a:r>
                <a:rPr lang="zh-CN" altLang="en-US" sz="2500" dirty="0">
                  <a:latin typeface="Times New Roman" panose="02020603050405020304" pitchFamily="18" charset="0"/>
                </a:rPr>
                <a:t>：  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zh-CN" sz="2500" dirty="0">
                  <a:latin typeface="Times New Roman" panose="02020603050405020304" pitchFamily="18" charset="0"/>
                </a:rPr>
                <a:t>,   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zh-CN" sz="25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→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500" dirty="0">
                  <a:latin typeface="Times New Roman" panose="02020603050405020304" pitchFamily="18" charset="0"/>
                </a:rPr>
                <a:t>         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500" dirty="0">
                  <a:latin typeface="Times New Roman" panose="02020603050405020304" pitchFamily="18" charset="0"/>
                </a:rPr>
                <a:t> </a:t>
              </a:r>
              <a:endParaRPr lang="en-US" altLang="zh-CN" sz="2500" dirty="0">
                <a:latin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  <a:spcBef>
                  <a:spcPct val="70000"/>
                </a:spcBef>
                <a:buClr>
                  <a:srgbClr val="0000FF"/>
                </a:buClr>
                <a:buSzPct val="50000"/>
                <a:buFont typeface="Wingdings" panose="05000000000000000000" pitchFamily="2" charset="2"/>
                <a:buChar char="n"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“</a:t>
              </a:r>
              <a:r>
                <a:rPr lang="zh-CN" altLang="en-US" sz="24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如果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x</a:t>
              </a:r>
              <a:r>
                <a:rPr lang="zh-CN" altLang="en-US" sz="24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是金属，则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x</a:t>
              </a:r>
              <a:r>
                <a:rPr lang="zh-CN" altLang="en-US" sz="24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能导电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”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, “</a:t>
              </a:r>
              <a:r>
                <a:rPr lang="zh-CN" altLang="en-US" sz="24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铜是金属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” 推出 “</a:t>
              </a:r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铜能导电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”</a:t>
              </a:r>
              <a:endParaRPr lang="zh-CN" altLang="en-US" sz="2400" dirty="0">
                <a:latin typeface="Times New Roman" panose="02020603050405020304" pitchFamily="18" charset="0"/>
              </a:endParaRPr>
            </a:p>
            <a:p>
              <a:pPr>
                <a:lnSpc>
                  <a:spcPct val="30000"/>
                </a:lnSpc>
                <a:buClr>
                  <a:srgbClr val="0000FF"/>
                </a:buClr>
                <a:buSzPct val="50000"/>
                <a:buFont typeface="Wingdings" panose="05000000000000000000" pitchFamily="2" charset="2"/>
              </a:pPr>
              <a:r>
                <a:rPr lang="zh-CN" altLang="en-US" sz="2400" dirty="0">
                  <a:latin typeface="Times New Roman" panose="02020603050405020304" pitchFamily="18" charset="0"/>
                </a:rPr>
                <a:t>                    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23" name="Object 8"/>
            <p:cNvGraphicFramePr/>
            <p:nvPr/>
          </p:nvGraphicFramePr>
          <p:xfrm>
            <a:off x="2544" y="1968"/>
            <a:ext cx="24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1" imgW="190500" imgH="152400" progId="Equation.3">
                    <p:embed/>
                  </p:oleObj>
                </mc:Choice>
                <mc:Fallback>
                  <p:oleObj name="" r:id="rId1" imgW="190500" imgH="152400" progId="Equation.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544" y="1968"/>
                          <a:ext cx="240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8" name="Rectangle 11"/>
            <p:cNvSpPr/>
            <p:nvPr/>
          </p:nvSpPr>
          <p:spPr>
            <a:xfrm>
              <a:off x="0" y="2127"/>
              <a:ext cx="5760" cy="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20"/>
          <p:cNvGrpSpPr/>
          <p:nvPr/>
        </p:nvGrpSpPr>
        <p:grpSpPr>
          <a:xfrm>
            <a:off x="457200" y="4651375"/>
            <a:ext cx="8229600" cy="1444625"/>
            <a:chOff x="288" y="2930"/>
            <a:chExt cx="5184" cy="910"/>
          </a:xfrm>
        </p:grpSpPr>
        <p:sp>
          <p:nvSpPr>
            <p:cNvPr id="5136" name="Rectangle 17"/>
            <p:cNvSpPr/>
            <p:nvPr/>
          </p:nvSpPr>
          <p:spPr>
            <a:xfrm>
              <a:off x="288" y="2930"/>
              <a:ext cx="5184" cy="910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chemeClr val="bg1"/>
                </a:gs>
              </a:gsLst>
              <a:path path="rect">
                <a:fillToRect l="100000" t="100000"/>
              </a:path>
              <a:tileRect/>
            </a:gradFill>
            <a:ln w="952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lnSpc>
                  <a:spcPct val="30000"/>
                </a:lnSpc>
                <a:buClr>
                  <a:srgbClr val="0000FF"/>
                </a:buClr>
                <a:buSzPct val="50000"/>
                <a:buFont typeface="Wingdings" panose="05000000000000000000" pitchFamily="2" charset="2"/>
              </a:pPr>
              <a:r>
                <a:rPr lang="en-US" altLang="zh-CN" sz="25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50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buClr>
                  <a:srgbClr val="0000FF"/>
                </a:buClr>
                <a:buSzPct val="50000"/>
                <a:buFont typeface="Wingdings" panose="05000000000000000000" pitchFamily="2" charset="2"/>
                <a:buChar char="n"/>
              </a:pPr>
              <a:r>
                <a:rPr lang="en-US" altLang="zh-CN" sz="25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5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拒取式推理</a:t>
              </a:r>
              <a:r>
                <a:rPr lang="zh-CN" altLang="en-US" sz="2500" dirty="0">
                  <a:latin typeface="Times New Roman" panose="02020603050405020304" pitchFamily="18" charset="0"/>
                </a:rPr>
                <a:t>： 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zh-CN" sz="25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→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500" dirty="0">
                  <a:latin typeface="Times New Roman" panose="02020603050405020304" pitchFamily="18" charset="0"/>
                </a:rPr>
                <a:t>,  </a:t>
              </a:r>
              <a:r>
                <a:rPr lang="en-US" altLang="zh-CN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﹁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500" dirty="0">
                  <a:latin typeface="Times New Roman" panose="02020603050405020304" pitchFamily="18" charset="0"/>
                </a:rPr>
                <a:t>          </a:t>
              </a:r>
              <a:r>
                <a:rPr lang="en-US" altLang="zh-CN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﹁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 sz="2500" i="1" dirty="0">
                <a:solidFill>
                  <a:schemeClr val="folHlink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Bef>
                  <a:spcPct val="30000"/>
                </a:spcBef>
                <a:buClr>
                  <a:srgbClr val="0000FF"/>
                </a:buClr>
                <a:buSzPct val="50000"/>
                <a:buFont typeface="Wingdings" panose="05000000000000000000" pitchFamily="2" charset="2"/>
                <a:buChar char="n"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 “</a:t>
              </a:r>
              <a:r>
                <a:rPr lang="zh-CN" altLang="en-US" sz="24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如果下雨，则地下就湿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”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, “</a:t>
              </a:r>
              <a:r>
                <a:rPr lang="zh-CN" altLang="en-US" sz="24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地上不湿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” 推出 “</a:t>
              </a:r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没有下雨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”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22" name="Object 14"/>
            <p:cNvGraphicFramePr/>
            <p:nvPr/>
          </p:nvGraphicFramePr>
          <p:xfrm>
            <a:off x="2784" y="3168"/>
            <a:ext cx="24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3" imgW="190500" imgH="152400" progId="Equation.3">
                    <p:embed/>
                  </p:oleObj>
                </mc:Choice>
                <mc:Fallback>
                  <p:oleObj name="" r:id="rId3" imgW="190500" imgH="152400" progId="Equation.3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784" y="3168"/>
                          <a:ext cx="240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26" name="Line 22"/>
          <p:cNvSpPr/>
          <p:nvPr/>
        </p:nvSpPr>
        <p:spPr>
          <a:xfrm flipV="1">
            <a:off x="2819400" y="3352800"/>
            <a:ext cx="609600" cy="38100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21527" name="Line 23"/>
          <p:cNvSpPr/>
          <p:nvPr/>
        </p:nvSpPr>
        <p:spPr>
          <a:xfrm flipV="1">
            <a:off x="2286000" y="5257800"/>
            <a:ext cx="838200" cy="45720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21528" name="Line 24"/>
          <p:cNvSpPr/>
          <p:nvPr/>
        </p:nvSpPr>
        <p:spPr>
          <a:xfrm rot="-7849286" flipV="1">
            <a:off x="5018088" y="2713038"/>
            <a:ext cx="2073275" cy="1595437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21530" name="Line 26"/>
          <p:cNvSpPr/>
          <p:nvPr/>
        </p:nvSpPr>
        <p:spPr>
          <a:xfrm rot="-7849286" flipV="1">
            <a:off x="5495925" y="4708525"/>
            <a:ext cx="1855788" cy="1546225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triangle" w="med" len="med"/>
            <a:tailEnd type="triangle" w="med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5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457200" y="2362200"/>
            <a:ext cx="8001000" cy="3429000"/>
            <a:chOff x="576" y="1488"/>
            <a:chExt cx="4512" cy="2160"/>
          </a:xfrm>
        </p:grpSpPr>
        <p:sp>
          <p:nvSpPr>
            <p:cNvPr id="35846" name="AutoShape 3"/>
            <p:cNvSpPr/>
            <p:nvPr/>
          </p:nvSpPr>
          <p:spPr>
            <a:xfrm>
              <a:off x="576" y="1488"/>
              <a:ext cx="3888" cy="2064"/>
            </a:xfrm>
            <a:prstGeom prst="rightArrowCallout">
              <a:avLst>
                <a:gd name="adj1" fmla="val 18796"/>
                <a:gd name="adj2" fmla="val 24564"/>
                <a:gd name="adj3" fmla="val 19238"/>
                <a:gd name="adj4" fmla="val 84130"/>
              </a:avLst>
            </a:prstGeom>
            <a:solidFill>
              <a:srgbClr val="CCFF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5847" name="Text Box 4"/>
            <p:cNvSpPr txBox="1"/>
            <p:nvPr/>
          </p:nvSpPr>
          <p:spPr>
            <a:xfrm>
              <a:off x="4560" y="1501"/>
              <a:ext cx="528" cy="2147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>
              <a:spAutoFit/>
            </a:bodyPr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归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结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演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绎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推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理</a:t>
              </a:r>
              <a:endParaRPr lang="zh-CN" altLang="en-US" sz="2900" dirty="0">
                <a:latin typeface="Arial" panose="020B0604020202020204" pitchFamily="34" charset="0"/>
              </a:endParaRPr>
            </a:p>
          </p:txBody>
        </p:sp>
      </p:grpSp>
      <p:sp>
        <p:nvSpPr>
          <p:cNvPr id="35844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章  确定性推理方法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35845" name="Rectangle 6"/>
          <p:cNvSpPr>
            <a:spLocks noGrp="1"/>
          </p:cNvSpPr>
          <p:nvPr>
            <p:ph idx="1"/>
          </p:nvPr>
        </p:nvSpPr>
        <p:spPr>
          <a:xfrm>
            <a:off x="425450" y="908050"/>
            <a:ext cx="8642350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3.1  </a:t>
            </a:r>
            <a:r>
              <a:rPr lang="zh-CN" altLang="en-US" sz="2800" b="1" dirty="0">
                <a:latin typeface="Times New Roman" panose="02020603050405020304" pitchFamily="18" charset="0"/>
              </a:rPr>
              <a:t>推理的基本概念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3.2  </a:t>
            </a:r>
            <a:r>
              <a:rPr lang="zh-CN" altLang="en-US" sz="2800" b="1" dirty="0">
                <a:latin typeface="Times New Roman" panose="02020603050405020304" pitchFamily="18" charset="0"/>
              </a:rPr>
              <a:t>自然演绎推理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3.3  </a:t>
            </a:r>
            <a:r>
              <a:rPr lang="zh-CN" altLang="en-US" sz="2800" b="1" dirty="0">
                <a:latin typeface="Times New Roman" panose="02020603050405020304" pitchFamily="18" charset="0"/>
              </a:rPr>
              <a:t>谓词公式化为子句集的方法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3.4  </a:t>
            </a:r>
            <a:r>
              <a:rPr lang="zh-CN" altLang="en-US" sz="2800" b="1" dirty="0">
                <a:latin typeface="Times New Roman" panose="02020603050405020304" pitchFamily="18" charset="0"/>
              </a:rPr>
              <a:t>鲁宾逊归结原理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3.5  </a:t>
            </a:r>
            <a:r>
              <a:rPr lang="zh-CN" altLang="en-US" sz="2800" b="1" dirty="0">
                <a:latin typeface="Times New Roman" panose="02020603050405020304" pitchFamily="18" charset="0"/>
              </a:rPr>
              <a:t>归结反演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3.6  </a:t>
            </a:r>
            <a:r>
              <a:rPr lang="zh-CN" altLang="en-US" sz="2800" b="1" dirty="0">
                <a:latin typeface="Times New Roman" panose="02020603050405020304" pitchFamily="18" charset="0"/>
              </a:rPr>
              <a:t>应用归结反演求解问题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8" name="灯片编号占位符 5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6149" name="AutoShape 13"/>
          <p:cNvSpPr/>
          <p:nvPr/>
        </p:nvSpPr>
        <p:spPr>
          <a:xfrm>
            <a:off x="1905000" y="1676400"/>
            <a:ext cx="6096000" cy="1676400"/>
          </a:xfrm>
          <a:prstGeom prst="borderCallout2">
            <a:avLst>
              <a:gd name="adj1" fmla="val 6819"/>
              <a:gd name="adj2" fmla="val -1250"/>
              <a:gd name="adj3" fmla="val 6819"/>
              <a:gd name="adj4" fmla="val -6537"/>
              <a:gd name="adj5" fmla="val -21875"/>
              <a:gd name="adj6" fmla="val -12111"/>
            </a:avLst>
          </a:prstGeom>
          <a:gradFill rotWithShape="0">
            <a:gsLst>
              <a:gs pos="0">
                <a:srgbClr val="FFFFFF"/>
              </a:gs>
              <a:gs pos="50000">
                <a:srgbClr val="99CCFF"/>
              </a:gs>
              <a:gs pos="100000">
                <a:srgbClr val="FFFFFF"/>
              </a:gs>
            </a:gsLst>
            <a:lin ang="5400000" scaled="1"/>
            <a:tileRect/>
          </a:gradFill>
          <a:ln w="25400" cap="flat" cmpd="sng">
            <a:solidFill>
              <a:srgbClr val="33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just">
              <a:spcBef>
                <a:spcPct val="2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 如果下雨，则地上是湿的（ </a:t>
            </a:r>
            <a:r>
              <a:rPr lang="en-US" altLang="zh-CN" sz="2400" i="1" dirty="0">
                <a:latin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</a:rPr>
              <a:t>→</a:t>
            </a:r>
            <a:r>
              <a:rPr lang="en-US" altLang="zh-CN" sz="2400" i="1" dirty="0">
                <a:latin typeface="Times New Roman" panose="02020603050405020304" pitchFamily="18" charset="0"/>
              </a:rPr>
              <a:t>Q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r>
              <a:rPr lang="zh-CN" altLang="en-US" sz="2400" dirty="0">
                <a:latin typeface="Times New Roman" panose="02020603050405020304" pitchFamily="18" charset="0"/>
              </a:rPr>
              <a:t>；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）没有下雨（</a:t>
            </a:r>
            <a:r>
              <a:rPr lang="en-US" altLang="zh-CN" sz="2400" dirty="0">
                <a:latin typeface="Times New Roman" panose="02020603050405020304" pitchFamily="18" charset="0"/>
              </a:rPr>
              <a:t>﹁</a:t>
            </a:r>
            <a:r>
              <a:rPr lang="en-US" altLang="zh-CN" sz="2400" i="1" dirty="0"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）； 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）</a:t>
            </a:r>
            <a:r>
              <a:rPr lang="zh-CN" altLang="en-US" sz="2400" dirty="0">
                <a:latin typeface="宋体" panose="02010600030101010101" pitchFamily="2" charset="-122"/>
              </a:rPr>
              <a:t>所以，地上不湿（</a:t>
            </a:r>
            <a:r>
              <a:rPr lang="en-US" altLang="zh-CN" sz="2400" dirty="0">
                <a:latin typeface="Times New Roman" panose="02020603050405020304" pitchFamily="18" charset="0"/>
              </a:rPr>
              <a:t>﹁</a:t>
            </a:r>
            <a:r>
              <a:rPr lang="en-US" altLang="zh-CN" sz="2400" i="1" dirty="0">
                <a:latin typeface="Times New Roman" panose="02020603050405020304" pitchFamily="18" charset="0"/>
              </a:rPr>
              <a:t>Q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r>
              <a:rPr lang="zh-CN" altLang="en-US" sz="2400" dirty="0">
                <a:latin typeface="宋体" panose="02010600030101010101" pitchFamily="2" charset="-122"/>
              </a:rPr>
              <a:t>。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3.2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自然演绎推理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151" name="Rectangle 3"/>
          <p:cNvSpPr>
            <a:spLocks noGrp="1"/>
          </p:cNvSpPr>
          <p:nvPr>
            <p:ph type="body" sz="half" idx="1"/>
          </p:nvPr>
        </p:nvSpPr>
        <p:spPr>
          <a:xfrm>
            <a:off x="250825" y="923925"/>
            <a:ext cx="8207375" cy="5400675"/>
          </a:xfrm>
        </p:spPr>
        <p:txBody>
          <a:bodyPr vert="horz" wrap="square" lIns="91440" tIns="45720" rIns="91440" bIns="45720" anchor="t"/>
          <a:p>
            <a:pPr eaLnBrk="1" hangingPunct="1">
              <a:buClr>
                <a:schemeClr val="accent2"/>
              </a:buClr>
              <a:buSzTx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5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错误</a:t>
            </a:r>
            <a:r>
              <a:rPr lang="en-US" altLang="zh-CN" sz="25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500" b="1" dirty="0">
                <a:latin typeface="Times New Roman" panose="02020603050405020304" pitchFamily="18" charset="0"/>
              </a:rPr>
              <a:t>——</a:t>
            </a:r>
            <a:r>
              <a:rPr lang="zh-CN" altLang="en-US" sz="2500" b="1" dirty="0">
                <a:latin typeface="Times New Roman" panose="02020603050405020304" pitchFamily="18" charset="0"/>
              </a:rPr>
              <a:t>否定前件</a:t>
            </a:r>
            <a:r>
              <a:rPr lang="zh-CN" altLang="en-US" sz="2500" dirty="0">
                <a:latin typeface="Times New Roman" panose="02020603050405020304" pitchFamily="18" charset="0"/>
              </a:rPr>
              <a:t>： </a:t>
            </a:r>
            <a:r>
              <a:rPr lang="en-US" altLang="zh-CN" sz="2500" b="1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5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→</a:t>
            </a:r>
            <a:r>
              <a:rPr lang="en-US" altLang="zh-CN" sz="2500" b="1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500" b="1" dirty="0">
                <a:latin typeface="Times New Roman" panose="02020603050405020304" pitchFamily="18" charset="0"/>
              </a:rPr>
              <a:t>,   </a:t>
            </a:r>
            <a:r>
              <a:rPr lang="en-US" altLang="zh-CN" sz="25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﹁</a:t>
            </a:r>
            <a:r>
              <a:rPr lang="en-US" altLang="zh-CN" sz="2500" b="1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500" b="1" dirty="0">
                <a:solidFill>
                  <a:schemeClr val="folHlink"/>
                </a:solidFill>
              </a:rPr>
              <a:t>      </a:t>
            </a:r>
            <a:r>
              <a:rPr lang="en-US" altLang="zh-CN" sz="2500" b="1" dirty="0"/>
              <a:t>          </a:t>
            </a:r>
            <a:r>
              <a:rPr lang="en-US" altLang="zh-CN" sz="2500" b="1" dirty="0">
                <a:solidFill>
                  <a:srgbClr val="660066"/>
                </a:solidFill>
              </a:rPr>
              <a:t>﹁</a:t>
            </a:r>
            <a:r>
              <a:rPr lang="en-US" altLang="zh-CN" sz="2500" b="1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Q</a:t>
            </a:r>
            <a:endParaRPr lang="en-US" altLang="zh-CN" sz="2500" b="1" dirty="0">
              <a:solidFill>
                <a:srgbClr val="660066"/>
              </a:solidFill>
            </a:endParaRPr>
          </a:p>
        </p:txBody>
      </p:sp>
      <p:sp>
        <p:nvSpPr>
          <p:cNvPr id="615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3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4" name="Rectangle 8"/>
          <p:cNvSpPr/>
          <p:nvPr/>
        </p:nvSpPr>
        <p:spPr>
          <a:xfrm>
            <a:off x="0" y="33766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5" name="Rectangle 10"/>
          <p:cNvSpPr/>
          <p:nvPr/>
        </p:nvSpPr>
        <p:spPr>
          <a:xfrm>
            <a:off x="0" y="33766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6" name="AutoShape 12"/>
          <p:cNvSpPr/>
          <p:nvPr/>
        </p:nvSpPr>
        <p:spPr>
          <a:xfrm>
            <a:off x="1447800" y="4114800"/>
            <a:ext cx="7302500" cy="2286000"/>
          </a:xfrm>
          <a:prstGeom prst="borderCallout2">
            <a:avLst>
              <a:gd name="adj1" fmla="val 5000"/>
              <a:gd name="adj2" fmla="val -1042"/>
              <a:gd name="adj3" fmla="val 5000"/>
              <a:gd name="adj4" fmla="val -2718"/>
              <a:gd name="adj5" fmla="val -7917"/>
              <a:gd name="adj6" fmla="val -4500"/>
            </a:avLst>
          </a:prstGeom>
          <a:gradFill rotWithShape="0">
            <a:gsLst>
              <a:gs pos="0">
                <a:srgbClr val="FFFFFF"/>
              </a:gs>
              <a:gs pos="50000">
                <a:srgbClr val="CCFFFF"/>
              </a:gs>
              <a:gs pos="100000">
                <a:srgbClr val="FFFFFF"/>
              </a:gs>
            </a:gsLst>
            <a:lin ang="5400000" scaled="1"/>
            <a:tileRect/>
          </a:gradFill>
          <a:ln w="25400" cap="flat" cmpd="sng">
            <a:solidFill>
              <a:srgbClr val="33CCCC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just">
              <a:lnSpc>
                <a:spcPct val="130000"/>
              </a:lnSpc>
              <a:spcBef>
                <a:spcPct val="2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</a:t>
            </a:r>
            <a:r>
              <a:rPr lang="zh-CN" altLang="en-US" sz="2400" dirty="0">
                <a:latin typeface="宋体" panose="02010600030101010101" pitchFamily="2" charset="-122"/>
              </a:rPr>
              <a:t>如果行星系统是以太阳为中心的，则金星会显示出位相变化（ </a:t>
            </a:r>
            <a:r>
              <a:rPr lang="en-US" altLang="zh-CN" sz="2400" i="1" dirty="0">
                <a:latin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</a:rPr>
              <a:t>→</a:t>
            </a:r>
            <a:r>
              <a:rPr lang="en-US" altLang="zh-CN" sz="2400" i="1" dirty="0">
                <a:latin typeface="Times New Roman" panose="02020603050405020304" pitchFamily="18" charset="0"/>
              </a:rPr>
              <a:t>Q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r>
              <a:rPr lang="zh-CN" altLang="en-US" sz="2400" dirty="0">
                <a:latin typeface="宋体" panose="02010600030101010101" pitchFamily="2" charset="-122"/>
              </a:rPr>
              <a:t>；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2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</a:t>
            </a:r>
            <a:r>
              <a:rPr lang="zh-CN" altLang="en-US" sz="2400" dirty="0">
                <a:latin typeface="宋体" panose="02010600030101010101" pitchFamily="2" charset="-122"/>
              </a:rPr>
              <a:t>金星显示出位相变化（</a:t>
            </a:r>
            <a:r>
              <a:rPr lang="zh-CN" altLang="en-US" dirty="0">
                <a:solidFill>
                  <a:schemeClr val="folHlink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Q</a:t>
            </a:r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）；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ct val="2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）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所以，行星系统是以太阳为中心（</a:t>
            </a:r>
            <a:r>
              <a:rPr lang="zh-CN" altLang="en-US" sz="2400" i="1" dirty="0">
                <a:latin typeface="Times New Roman" panose="02020603050405020304" pitchFamily="18" charset="0"/>
              </a:rPr>
              <a:t> </a:t>
            </a:r>
            <a:r>
              <a:rPr lang="en-US" altLang="zh-CN" sz="2500" i="1" dirty="0">
                <a:latin typeface="Times New Roman" panose="02020603050405020304" pitchFamily="18" charset="0"/>
              </a:rPr>
              <a:t>P</a:t>
            </a:r>
            <a:r>
              <a:rPr lang="en-US" altLang="zh-CN" sz="2500" dirty="0">
                <a:solidFill>
                  <a:srgbClr val="660066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folHlink"/>
                </a:solidFill>
                <a:latin typeface="Arial" panose="020B0604020202020204" pitchFamily="34" charset="0"/>
              </a:rPr>
              <a:t>）</a:t>
            </a:r>
            <a:r>
              <a:rPr lang="zh-CN" altLang="en-US" sz="2400" dirty="0">
                <a:latin typeface="宋体" panose="02010600030101010101" pitchFamily="2" charset="-122"/>
              </a:rPr>
              <a:t>。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graphicFrame>
        <p:nvGraphicFramePr>
          <p:cNvPr id="6146" name="Object 16"/>
          <p:cNvGraphicFramePr/>
          <p:nvPr>
            <p:ph sz="quarter" idx="3"/>
          </p:nvPr>
        </p:nvGraphicFramePr>
        <p:xfrm>
          <a:off x="5943600" y="762000"/>
          <a:ext cx="9144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2" imgW="518160" imgH="448310" progId="SmartDraw.2">
                  <p:embed/>
                </p:oleObj>
              </mc:Choice>
              <mc:Fallback>
                <p:oleObj name="" r:id="rId2" imgW="518160" imgH="448310" progId="SmartDraw.2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43600" y="762000"/>
                        <a:ext cx="914400" cy="7905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57" name="Group 21"/>
          <p:cNvGrpSpPr/>
          <p:nvPr/>
        </p:nvGrpSpPr>
        <p:grpSpPr>
          <a:xfrm>
            <a:off x="304800" y="3276600"/>
            <a:ext cx="7239000" cy="942975"/>
            <a:chOff x="192" y="2064"/>
            <a:chExt cx="4560" cy="594"/>
          </a:xfrm>
        </p:grpSpPr>
        <p:sp>
          <p:nvSpPr>
            <p:cNvPr id="6158" name="Rectangle 20"/>
            <p:cNvSpPr/>
            <p:nvPr/>
          </p:nvSpPr>
          <p:spPr>
            <a:xfrm>
              <a:off x="192" y="2064"/>
              <a:ext cx="4560" cy="47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</a:pPr>
              <a:endParaRPr lang="en-US" altLang="zh-CN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buBlip>
                  <a:blip r:embed="rId1"/>
                </a:buBlip>
              </a:pPr>
              <a:r>
                <a:rPr lang="en-US" altLang="zh-CN" sz="2500" dirty="0">
                  <a:latin typeface="Times New Roman" panose="02020603050405020304" pitchFamily="18" charset="0"/>
                </a:rPr>
                <a:t>   </a:t>
              </a:r>
              <a:r>
                <a:rPr lang="zh-CN" altLang="en-US" sz="25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错误</a:t>
              </a:r>
              <a:r>
                <a:rPr lang="en-US" altLang="zh-CN" sz="25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500" dirty="0">
                  <a:latin typeface="Times New Roman" panose="02020603050405020304" pitchFamily="18" charset="0"/>
                </a:rPr>
                <a:t>——</a:t>
              </a:r>
              <a:r>
                <a:rPr lang="zh-CN" altLang="en-US" sz="2500" dirty="0">
                  <a:latin typeface="Times New Roman" panose="02020603050405020304" pitchFamily="18" charset="0"/>
                </a:rPr>
                <a:t>肯定后件</a:t>
              </a:r>
              <a:r>
                <a:rPr lang="zh-CN" altLang="en-US" sz="2500" b="0" dirty="0">
                  <a:latin typeface="Arial" panose="020B0604020202020204" pitchFamily="34" charset="0"/>
                </a:rPr>
                <a:t>： 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zh-CN" sz="2500" dirty="0">
                  <a:solidFill>
                    <a:schemeClr val="folHlink"/>
                  </a:solidFill>
                  <a:latin typeface="Arial" panose="020B0604020202020204" pitchFamily="34" charset="0"/>
                </a:rPr>
                <a:t>→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500" dirty="0">
                  <a:latin typeface="Arial" panose="020B0604020202020204" pitchFamily="34" charset="0"/>
                </a:rPr>
                <a:t>,    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500" dirty="0">
                  <a:solidFill>
                    <a:schemeClr val="folHlink"/>
                  </a:solidFill>
                  <a:latin typeface="Arial" panose="020B0604020202020204" pitchFamily="34" charset="0"/>
                </a:rPr>
                <a:t>                  </a:t>
              </a:r>
              <a:r>
                <a:rPr lang="en-US" altLang="zh-CN" sz="2500" i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 sz="2500" i="1" dirty="0">
                <a:solidFill>
                  <a:schemeClr val="folHlink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147" name="Object 18"/>
            <p:cNvGraphicFramePr/>
            <p:nvPr/>
          </p:nvGraphicFramePr>
          <p:xfrm>
            <a:off x="3648" y="2160"/>
            <a:ext cx="576" cy="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4" imgW="518160" imgH="448310" progId="SmartDraw.2">
                    <p:embed/>
                  </p:oleObj>
                </mc:Choice>
                <mc:Fallback>
                  <p:oleObj name="" r:id="rId4" imgW="518160" imgH="448310" progId="SmartDraw.2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648" y="2160"/>
                          <a:ext cx="576" cy="4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25" y="1295400"/>
            <a:ext cx="8540115" cy="4474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" y="3662045"/>
            <a:ext cx="8604885" cy="2009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p>
            <a:r>
              <a:rPr lang="zh-CN" altLang="en-US" sz="2800"/>
              <a:t>去掉全程量词</a:t>
            </a:r>
            <a:endParaRPr lang="zh-CN" altLang="en-US" sz="28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去掉存在量词</a:t>
            </a:r>
            <a:endParaRPr lang="zh-CN" altLang="en-US" sz="28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sz="quarter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400" y="1447800"/>
            <a:ext cx="6101715" cy="198818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sz="quarter" idx="3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3400" y="4114800"/>
            <a:ext cx="6121400" cy="1635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25" y="1295400"/>
            <a:ext cx="8540115" cy="447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457200" y="1143000"/>
            <a:ext cx="8305800" cy="39624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E7FFE7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42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3.2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自然演绎推理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0421" name="Rectangle 3"/>
          <p:cNvSpPr>
            <a:spLocks noGrp="1"/>
          </p:cNvSpPr>
          <p:nvPr>
            <p:ph idx="1"/>
          </p:nvPr>
        </p:nvSpPr>
        <p:spPr>
          <a:xfrm>
            <a:off x="609600" y="1143000"/>
            <a:ext cx="7848600" cy="3962400"/>
          </a:xfrm>
        </p:spPr>
        <p:txBody>
          <a:bodyPr vert="horz" wrap="square" lIns="91440" tIns="45720" rIns="91440" bIns="45720" anchor="t"/>
          <a:p>
            <a:pPr marL="0" indent="0" algn="just" eaLnBrk="1" hangingPunct="1">
              <a:lnSpc>
                <a:spcPct val="120000"/>
              </a:lnSpc>
            </a:pPr>
            <a:r>
              <a:rPr lang="en-US" altLang="zh-CN" sz="2600" b="1" dirty="0">
                <a:latin typeface="宋体" panose="02010600030101010101" pitchFamily="2" charset="-122"/>
              </a:rPr>
              <a:t> </a:t>
            </a:r>
            <a:r>
              <a:rPr lang="zh-CN" altLang="en-US" sz="2600" b="1" dirty="0">
                <a:latin typeface="宋体" panose="02010600030101010101" pitchFamily="2" charset="-122"/>
              </a:rPr>
              <a:t>例</a:t>
            </a:r>
            <a:r>
              <a:rPr lang="en-US" altLang="zh-CN" sz="2600" b="1" dirty="0">
                <a:latin typeface="宋体" panose="02010600030101010101" pitchFamily="2" charset="-122"/>
              </a:rPr>
              <a:t>3.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r>
              <a:rPr lang="zh-CN" altLang="en-US" sz="2600" b="1" dirty="0">
                <a:latin typeface="宋体" panose="02010600030101010101" pitchFamily="2" charset="-122"/>
              </a:rPr>
              <a:t>已知事实：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120000"/>
              </a:lnSpc>
              <a:buNone/>
            </a:pPr>
            <a:r>
              <a:rPr lang="zh-CN" altLang="en-US" sz="2600" b="1" dirty="0">
                <a:latin typeface="宋体" panose="02010600030101010101" pitchFamily="2" charset="-122"/>
              </a:rPr>
              <a:t>   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600" b="1" dirty="0">
                <a:latin typeface="宋体" panose="02010600030101010101" pitchFamily="2" charset="-122"/>
              </a:rPr>
              <a:t>凡是容易的课程小王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Wang )</a:t>
            </a:r>
            <a:r>
              <a:rPr lang="zh-CN" altLang="en-US" sz="2600" b="1" dirty="0">
                <a:latin typeface="宋体" panose="02010600030101010101" pitchFamily="2" charset="-122"/>
              </a:rPr>
              <a:t>都喜欢；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120000"/>
              </a:lnSpc>
              <a:buNone/>
            </a:pP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（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zh-CN" altLang="en-US" sz="2600" b="1" dirty="0">
                <a:latin typeface="宋体" panose="02010600030101010101" pitchFamily="2" charset="-122"/>
              </a:rPr>
              <a:t>班的课程都是容易的；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120000"/>
              </a:lnSpc>
              <a:buNone/>
            </a:pP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（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 </a:t>
            </a:r>
            <a:r>
              <a:rPr lang="zh-CN" altLang="en-US" sz="2600" b="1" dirty="0">
                <a:latin typeface="宋体" panose="02010600030101010101" pitchFamily="2" charset="-122"/>
              </a:rPr>
              <a:t>是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zh-CN" altLang="en-US" sz="2600" b="1" dirty="0">
                <a:latin typeface="宋体" panose="02010600030101010101" pitchFamily="2" charset="-122"/>
              </a:rPr>
              <a:t>班的一门课程。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120000"/>
              </a:lnSpc>
              <a:buSzPct val="60000"/>
              <a:buBlip>
                <a:blip r:embed="rId1"/>
              </a:buBlip>
            </a:pPr>
            <a:r>
              <a:rPr lang="zh-CN" altLang="en-US" sz="2600" b="1" dirty="0">
                <a:latin typeface="宋体" panose="02010600030101010101" pitchFamily="2" charset="-122"/>
              </a:rPr>
              <a:t> 求证：小王喜欢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 </a:t>
            </a:r>
            <a:r>
              <a:rPr lang="zh-CN" altLang="en-US" sz="2600" b="1" dirty="0">
                <a:latin typeface="宋体" panose="02010600030101010101" pitchFamily="2" charset="-122"/>
              </a:rPr>
              <a:t>这门课程。</a:t>
            </a:r>
            <a:endParaRPr lang="zh-CN" altLang="en-US" sz="2600" b="1" dirty="0"/>
          </a:p>
        </p:txBody>
      </p:sp>
      <p:sp>
        <p:nvSpPr>
          <p:cNvPr id="6042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0423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0424" name="Rectangle 6"/>
          <p:cNvSpPr/>
          <p:nvPr/>
        </p:nvSpPr>
        <p:spPr>
          <a:xfrm>
            <a:off x="0" y="33766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0425" name="Rectangle 7"/>
          <p:cNvSpPr/>
          <p:nvPr/>
        </p:nvSpPr>
        <p:spPr>
          <a:xfrm>
            <a:off x="0" y="33766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2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63504" name="Rectangle 16"/>
          <p:cNvSpPr>
            <a:spLocks noChangeArrowheads="1"/>
          </p:cNvSpPr>
          <p:nvPr/>
        </p:nvSpPr>
        <p:spPr bwMode="auto">
          <a:xfrm>
            <a:off x="381000" y="914400"/>
            <a:ext cx="8382000" cy="5562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8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3.2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自然演绎推理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7175" name="Rectangle 3"/>
          <p:cNvSpPr>
            <a:spLocks noGrp="1"/>
          </p:cNvSpPr>
          <p:nvPr>
            <p:ph idx="1"/>
          </p:nvPr>
        </p:nvSpPr>
        <p:spPr>
          <a:xfrm>
            <a:off x="609600" y="1066800"/>
            <a:ext cx="8435975" cy="2667000"/>
          </a:xfrm>
        </p:spPr>
        <p:txBody>
          <a:bodyPr vert="horz" wrap="square" lIns="91440" tIns="45720" rIns="91440" bIns="45720" anchor="t"/>
          <a:p>
            <a:pPr algn="just" eaLnBrk="1" hangingPunct="1">
              <a:lnSpc>
                <a:spcPct val="90000"/>
              </a:lnSpc>
            </a:pPr>
            <a:r>
              <a:rPr lang="zh-CN" altLang="en-US" sz="2600" b="1" dirty="0">
                <a:latin typeface="宋体" panose="02010600030101010101" pitchFamily="2" charset="-122"/>
              </a:rPr>
              <a:t>证明：</a:t>
            </a:r>
            <a:endParaRPr lang="zh-CN" altLang="en-US" sz="2600" b="1" dirty="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buSzPct val="60000"/>
              <a:buBlip>
                <a:blip r:embed="rId1"/>
              </a:buBlip>
            </a:pPr>
            <a:r>
              <a:rPr lang="zh-CN" altLang="en-US" sz="2600" b="1" dirty="0">
                <a:latin typeface="宋体" panose="02010600030101010101" pitchFamily="2" charset="-122"/>
              </a:rPr>
              <a:t>定义谓词</a:t>
            </a:r>
            <a:r>
              <a:rPr lang="zh-CN" altLang="en-US" sz="2600" dirty="0">
                <a:latin typeface="宋体" panose="02010600030101010101" pitchFamily="2" charset="-122"/>
              </a:rPr>
              <a:t>：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None/>
            </a:pP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en-US" altLang="zh-CN" sz="2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宋体" panose="02010600030101010101" pitchFamily="2" charset="-122"/>
              </a:rPr>
              <a:t>：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宋体" panose="02010600030101010101" pitchFamily="2" charset="-122"/>
              </a:rPr>
              <a:t>是容易的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None/>
            </a:pP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en-US" altLang="zh-CN" sz="2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宋体" panose="02010600030101010101" pitchFamily="2" charset="-122"/>
              </a:rPr>
              <a:t>：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宋体" panose="02010600030101010101" pitchFamily="2" charset="-122"/>
              </a:rPr>
              <a:t>喜欢 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宋体" panose="02010600030101010101" pitchFamily="2" charset="-122"/>
              </a:rPr>
              <a:t>：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600" dirty="0">
                <a:latin typeface="宋体" panose="02010600030101010101" pitchFamily="2" charset="-122"/>
              </a:rPr>
              <a:t>是 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宋体" panose="02010600030101010101" pitchFamily="2" charset="-122"/>
              </a:rPr>
              <a:t>班的一门课程</a:t>
            </a:r>
            <a:endParaRPr lang="zh-CN" altLang="en-US" sz="2600" dirty="0"/>
          </a:p>
        </p:txBody>
      </p:sp>
      <p:sp>
        <p:nvSpPr>
          <p:cNvPr id="7176" name="Rectangle 4"/>
          <p:cNvSpPr/>
          <p:nvPr/>
        </p:nvSpPr>
        <p:spPr>
          <a:xfrm>
            <a:off x="566738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7" name="Rectangle 5"/>
          <p:cNvSpPr/>
          <p:nvPr/>
        </p:nvSpPr>
        <p:spPr>
          <a:xfrm>
            <a:off x="566738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8" name="Rectangle 6"/>
          <p:cNvSpPr/>
          <p:nvPr/>
        </p:nvSpPr>
        <p:spPr>
          <a:xfrm>
            <a:off x="566738" y="33766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9" name="Rectangle 7"/>
          <p:cNvSpPr/>
          <p:nvPr/>
        </p:nvSpPr>
        <p:spPr>
          <a:xfrm>
            <a:off x="566738" y="33766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80" name="Rectangle 9"/>
          <p:cNvSpPr/>
          <p:nvPr/>
        </p:nvSpPr>
        <p:spPr>
          <a:xfrm>
            <a:off x="502920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81" name="Rectangle 11"/>
          <p:cNvSpPr/>
          <p:nvPr/>
        </p:nvSpPr>
        <p:spPr>
          <a:xfrm>
            <a:off x="609600" y="3689350"/>
            <a:ext cx="8305800" cy="2711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zh-CN" altLang="en-US" sz="2600" dirty="0">
                <a:latin typeface="Times New Roman" panose="02020603050405020304" pitchFamily="18" charset="0"/>
              </a:rPr>
              <a:t>已知事实和结论用谓词公式表示</a:t>
            </a:r>
            <a:r>
              <a:rPr lang="zh-CN" altLang="en-US" sz="2600" b="0" dirty="0">
                <a:latin typeface="Times New Roman" panose="02020603050405020304" pitchFamily="18" charset="0"/>
              </a:rPr>
              <a:t>：</a:t>
            </a:r>
            <a:endParaRPr lang="zh-CN" altLang="en-US" sz="2600" b="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</a:pPr>
            <a:r>
              <a:rPr lang="zh-CN" altLang="en-US" sz="2600" b="0" dirty="0">
                <a:solidFill>
                  <a:srgbClr val="660066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    ) (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 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 </a:t>
            </a:r>
            <a:endParaRPr lang="en-US" altLang="zh-CN" sz="2600" dirty="0">
              <a:solidFill>
                <a:srgbClr val="66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</a:pP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(     ) (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endParaRPr lang="en-US" altLang="zh-CN" sz="2600" dirty="0">
              <a:solidFill>
                <a:srgbClr val="66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endParaRPr lang="en-US" altLang="zh-CN" sz="2600" dirty="0">
              <a:solidFill>
                <a:srgbClr val="66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en-US" altLang="zh-CN" sz="2600" b="0" dirty="0">
                <a:latin typeface="宋体" panose="02010600030101010101" pitchFamily="2" charset="-122"/>
              </a:rPr>
              <a:t> </a:t>
            </a:r>
            <a:endParaRPr lang="en-US" altLang="zh-CN" sz="2600" b="0" dirty="0">
              <a:latin typeface="宋体" panose="02010600030101010101" pitchFamily="2" charset="-122"/>
            </a:endParaRPr>
          </a:p>
        </p:txBody>
      </p:sp>
      <p:graphicFrame>
        <p:nvGraphicFramePr>
          <p:cNvPr id="7170" name="Object 8"/>
          <p:cNvGraphicFramePr/>
          <p:nvPr/>
        </p:nvGraphicFramePr>
        <p:xfrm>
          <a:off x="1295400" y="4343400"/>
          <a:ext cx="457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" imgW="215900" imgH="177800" progId="Equation.3">
                  <p:embed/>
                </p:oleObj>
              </mc:Choice>
              <mc:Fallback>
                <p:oleObj name="" r:id="rId2" imgW="215900" imgH="1778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4343400"/>
                        <a:ext cx="457200" cy="377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10"/>
          <p:cNvGraphicFramePr/>
          <p:nvPr/>
        </p:nvGraphicFramePr>
        <p:xfrm>
          <a:off x="1295400" y="4908550"/>
          <a:ext cx="457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4" imgW="215900" imgH="177800" progId="Equation.3">
                  <p:embed/>
                </p:oleObj>
              </mc:Choice>
              <mc:Fallback>
                <p:oleObj name="" r:id="rId4" imgW="215900" imgH="1778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4908550"/>
                        <a:ext cx="457200" cy="377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8" name="灯片编号占位符 4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62488" name="Rectangle 24"/>
          <p:cNvSpPr>
            <a:spLocks noChangeArrowheads="1"/>
          </p:cNvSpPr>
          <p:nvPr/>
        </p:nvSpPr>
        <p:spPr bwMode="auto">
          <a:xfrm>
            <a:off x="152400" y="914400"/>
            <a:ext cx="8686800" cy="5562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8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0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3.2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自然演绎推理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8201" name="Rectangle 3"/>
          <p:cNvSpPr>
            <a:spLocks noGrp="1"/>
          </p:cNvSpPr>
          <p:nvPr>
            <p:ph type="body" sz="half" idx="1"/>
          </p:nvPr>
        </p:nvSpPr>
        <p:spPr>
          <a:xfrm>
            <a:off x="250825" y="1000125"/>
            <a:ext cx="4244975" cy="5400675"/>
          </a:xfrm>
        </p:spPr>
        <p:txBody>
          <a:bodyPr vert="horz" wrap="square" lIns="91440" tIns="45720" rIns="91440" bIns="45720" anchor="t"/>
          <a:p>
            <a:pPr marL="187325" indent="-187325" algn="just" eaLnBrk="1" hangingPunct="1">
              <a:buClr>
                <a:schemeClr val="accent2"/>
              </a:buClr>
              <a:buSzTx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2600" b="1" dirty="0">
                <a:latin typeface="宋体" panose="02010600030101010101" pitchFamily="2" charset="-122"/>
              </a:rPr>
              <a:t> </a:t>
            </a:r>
            <a:r>
              <a:rPr lang="zh-CN" altLang="en-US" sz="2600" b="1" dirty="0">
                <a:latin typeface="宋体" panose="02010600030101010101" pitchFamily="2" charset="-122"/>
              </a:rPr>
              <a:t>应用推理规则进行推理：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7325" indent="-187325" eaLnBrk="1" hangingPunct="1"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lang="en-US" altLang="zh-CN" sz="2600" dirty="0"/>
          </a:p>
        </p:txBody>
      </p:sp>
      <p:sp>
        <p:nvSpPr>
          <p:cNvPr id="8202" name="Rectangle 4"/>
          <p:cNvSpPr/>
          <p:nvPr/>
        </p:nvSpPr>
        <p:spPr>
          <a:xfrm>
            <a:off x="32385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03" name="Rectangle 5"/>
          <p:cNvSpPr/>
          <p:nvPr/>
        </p:nvSpPr>
        <p:spPr>
          <a:xfrm>
            <a:off x="32385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04" name="Rectangle 6"/>
          <p:cNvSpPr/>
          <p:nvPr/>
        </p:nvSpPr>
        <p:spPr>
          <a:xfrm>
            <a:off x="323850" y="33766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05" name="Rectangle 7"/>
          <p:cNvSpPr/>
          <p:nvPr/>
        </p:nvSpPr>
        <p:spPr>
          <a:xfrm>
            <a:off x="323850" y="33766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06" name="Rectangle 9"/>
          <p:cNvSpPr/>
          <p:nvPr/>
        </p:nvSpPr>
        <p:spPr>
          <a:xfrm>
            <a:off x="4786313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8207" name="Group 25"/>
          <p:cNvGrpSpPr/>
          <p:nvPr/>
        </p:nvGrpSpPr>
        <p:grpSpPr>
          <a:xfrm>
            <a:off x="762000" y="1582738"/>
            <a:ext cx="6705600" cy="1092199"/>
            <a:chOff x="864" y="997"/>
            <a:chExt cx="3456" cy="688"/>
          </a:xfrm>
        </p:grpSpPr>
        <p:sp>
          <p:nvSpPr>
            <p:cNvPr id="8215" name="Rectangle 21"/>
            <p:cNvSpPr/>
            <p:nvPr/>
          </p:nvSpPr>
          <p:spPr>
            <a:xfrm>
              <a:off x="912" y="997"/>
              <a:ext cx="3408" cy="6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     )</a:t>
              </a:r>
              <a:r>
                <a:rPr lang="zh-CN" altLang="en-US" sz="2600" dirty="0">
                  <a:solidFill>
                    <a:srgbClr val="660066"/>
                  </a:solidFill>
                  <a:latin typeface="宋体" panose="02010600030101010101" pitchFamily="2" charset="-122"/>
                </a:rPr>
                <a:t>（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EASY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 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 </a:t>
              </a:r>
              <a:r>
                <a:rPr lang="en-US" altLang="zh-CN" sz="2600" dirty="0">
                  <a:solidFill>
                    <a:srgbClr val="660066"/>
                  </a:solidFill>
                  <a:latin typeface="宋体" panose="02010600030101010101" pitchFamily="2" charset="-122"/>
                </a:rPr>
                <a:t>→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LIKE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 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Wang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EASY</a:t>
              </a:r>
              <a:r>
                <a:rPr lang="en-US" altLang="zh-CN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altLang="zh-CN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altLang="zh-CN" sz="2600" dirty="0">
                  <a:solidFill>
                    <a:srgbClr val="0000FF"/>
                  </a:solidFill>
                  <a:latin typeface="宋体" panose="02010600030101010101" pitchFamily="2" charset="-122"/>
                </a:rPr>
                <a:t>→</a:t>
              </a:r>
              <a:r>
                <a:rPr lang="en-US" altLang="zh-CN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LIKE</a:t>
              </a:r>
              <a:r>
                <a:rPr lang="en-US" altLang="zh-CN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 </a:t>
              </a:r>
              <a:r>
                <a:rPr lang="en-US" altLang="zh-CN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Wang</a:t>
              </a:r>
              <a:r>
                <a:rPr lang="en-US" altLang="zh-CN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en-US" altLang="zh-CN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 </a:t>
              </a:r>
              <a:r>
                <a:rPr lang="en-US" altLang="zh-CN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  </a:t>
              </a:r>
              <a:r>
                <a:rPr lang="zh-CN" altLang="en-US" sz="2500" dirty="0">
                  <a:latin typeface="宋体" panose="02010600030101010101" pitchFamily="2" charset="-122"/>
                </a:rPr>
                <a:t>全称指定</a:t>
              </a:r>
              <a:endParaRPr lang="zh-CN" altLang="en-US" sz="2500" dirty="0">
                <a:latin typeface="宋体" panose="02010600030101010101" pitchFamily="2" charset="-122"/>
              </a:endParaRPr>
            </a:p>
          </p:txBody>
        </p:sp>
        <p:graphicFrame>
          <p:nvGraphicFramePr>
            <p:cNvPr id="8197" name="Object 8"/>
            <p:cNvGraphicFramePr/>
            <p:nvPr/>
          </p:nvGraphicFramePr>
          <p:xfrm>
            <a:off x="1104" y="1056"/>
            <a:ext cx="261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2" imgW="215900" imgH="177800" progId="Equation.3">
                    <p:embed/>
                  </p:oleObj>
                </mc:Choice>
                <mc:Fallback>
                  <p:oleObj name="" r:id="rId2" imgW="215900" imgH="177800" progId="Equation.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104" y="1056"/>
                          <a:ext cx="261" cy="2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6" name="AutoShape 10"/>
            <p:cNvSpPr/>
            <p:nvPr/>
          </p:nvSpPr>
          <p:spPr>
            <a:xfrm>
              <a:off x="864" y="1104"/>
              <a:ext cx="96" cy="432"/>
            </a:xfrm>
            <a:prstGeom prst="curvedRightArrow">
              <a:avLst>
                <a:gd name="adj1" fmla="val 90000"/>
                <a:gd name="adj2" fmla="val 180000"/>
                <a:gd name="adj3" fmla="val 33333"/>
              </a:avLst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208" name="Rectangle 20"/>
          <p:cNvSpPr/>
          <p:nvPr/>
        </p:nvSpPr>
        <p:spPr>
          <a:xfrm>
            <a:off x="936625" y="2819400"/>
            <a:ext cx="6378575" cy="1091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</a:rPr>
              <a:t>(     ) (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</a:rPr>
              <a:t> (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 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</a:rPr>
              <a:t>) →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EASY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</a:rPr>
              <a:t> ( </a:t>
            </a:r>
            <a:r>
              <a:rPr lang="en-US" altLang="zh-CN" sz="26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 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</a:rPr>
              <a:t>))</a:t>
            </a:r>
            <a:endParaRPr lang="en-US" altLang="zh-CN" sz="2600" dirty="0">
              <a:solidFill>
                <a:srgbClr val="660066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( 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y 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)  </a:t>
            </a:r>
            <a:r>
              <a:rPr lang="en-US" altLang="zh-CN" sz="2600" dirty="0">
                <a:solidFill>
                  <a:srgbClr val="0000FF"/>
                </a:solidFill>
                <a:latin typeface="宋体" panose="02010600030101010101" pitchFamily="2" charset="-122"/>
              </a:rPr>
              <a:t>→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EASY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( 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y 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</a:rPr>
              <a:t>                      </a:t>
            </a:r>
            <a:r>
              <a:rPr lang="zh-CN" altLang="en-US" sz="2500" dirty="0">
                <a:latin typeface="宋体" panose="02010600030101010101" pitchFamily="2" charset="-122"/>
              </a:rPr>
              <a:t>全称指定</a:t>
            </a:r>
            <a:endParaRPr lang="zh-CN" altLang="en-US" sz="2500" dirty="0">
              <a:latin typeface="宋体" panose="02010600030101010101" pitchFamily="2" charset="-122"/>
            </a:endParaRPr>
          </a:p>
        </p:txBody>
      </p:sp>
      <p:graphicFrame>
        <p:nvGraphicFramePr>
          <p:cNvPr id="8194" name="Object 13"/>
          <p:cNvGraphicFramePr/>
          <p:nvPr/>
        </p:nvGraphicFramePr>
        <p:xfrm>
          <a:off x="1219200" y="2933700"/>
          <a:ext cx="4762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4" imgW="215900" imgH="177800" progId="Equation.3">
                  <p:embed/>
                </p:oleObj>
              </mc:Choice>
              <mc:Fallback>
                <p:oleObj name="" r:id="rId4" imgW="215900" imgH="1778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9200" y="2933700"/>
                        <a:ext cx="47625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AutoShape 14"/>
          <p:cNvSpPr/>
          <p:nvPr/>
        </p:nvSpPr>
        <p:spPr>
          <a:xfrm>
            <a:off x="762000" y="2971800"/>
            <a:ext cx="174625" cy="685800"/>
          </a:xfrm>
          <a:prstGeom prst="curvedRightArrow">
            <a:avLst>
              <a:gd name="adj1" fmla="val 78545"/>
              <a:gd name="adj2" fmla="val 157090"/>
              <a:gd name="adj3" fmla="val 33333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10" name="Rectangle 16"/>
          <p:cNvSpPr/>
          <p:nvPr/>
        </p:nvSpPr>
        <p:spPr>
          <a:xfrm>
            <a:off x="4800600" y="3352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8211" name="Group 30"/>
          <p:cNvGrpSpPr/>
          <p:nvPr/>
        </p:nvGrpSpPr>
        <p:grpSpPr>
          <a:xfrm>
            <a:off x="152400" y="4114800"/>
            <a:ext cx="8229600" cy="1600200"/>
            <a:chOff x="336" y="2629"/>
            <a:chExt cx="5088" cy="1008"/>
          </a:xfrm>
        </p:grpSpPr>
        <p:sp>
          <p:nvSpPr>
            <p:cNvPr id="8214" name="Rectangle 18"/>
            <p:cNvSpPr/>
            <p:nvPr/>
          </p:nvSpPr>
          <p:spPr>
            <a:xfrm>
              <a:off x="336" y="2629"/>
              <a:ext cx="5088" cy="10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3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en-US" altLang="zh-CN" sz="2400" b="0" dirty="0">
                  <a:latin typeface="Times New Roman" panose="02020603050405020304" pitchFamily="18" charset="0"/>
                </a:rPr>
                <a:t>      </a:t>
              </a:r>
              <a:r>
                <a:rPr lang="zh-CN" altLang="en-US" sz="2400" b="0" dirty="0">
                  <a:latin typeface="Arial" panose="020B0604020202020204" pitchFamily="34" charset="0"/>
                </a:rPr>
                <a:t>所以</a:t>
              </a:r>
              <a:r>
                <a:rPr lang="zh-CN" altLang="en-US" b="0" dirty="0">
                  <a:latin typeface="Arial" panose="020B0604020202020204" pitchFamily="34" charset="0"/>
                </a:rPr>
                <a:t> 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(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ds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), 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(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) →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EASY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(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)  </a:t>
              </a:r>
              <a:endPara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en-US" altLang="zh-CN" sz="26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                                </a:t>
              </a:r>
              <a:r>
                <a:rPr lang="en-US" altLang="zh-CN" sz="2600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EASY</a:t>
              </a:r>
              <a:r>
                <a:rPr lang="en-US" altLang="zh-CN" sz="26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 (</a:t>
              </a:r>
              <a:r>
                <a:rPr lang="en-US" altLang="zh-CN" sz="2600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ds</a:t>
              </a:r>
              <a:r>
                <a:rPr lang="en-US" altLang="zh-CN" sz="26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               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500" i="1" dirty="0">
                  <a:latin typeface="Times New Roman" panose="02020603050405020304" pitchFamily="18" charset="0"/>
                </a:rPr>
                <a:t>P</a:t>
              </a:r>
              <a:r>
                <a:rPr lang="zh-CN" altLang="en-US" sz="2500" dirty="0">
                  <a:latin typeface="Arial" panose="020B0604020202020204" pitchFamily="34" charset="0"/>
                </a:rPr>
                <a:t>规则及假言推理</a:t>
              </a:r>
              <a:endParaRPr lang="zh-CN" altLang="en-US" sz="2500" dirty="0"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zh-CN" altLang="en-US" sz="2600" dirty="0">
                  <a:latin typeface="Times New Roman" panose="02020603050405020304" pitchFamily="18" charset="0"/>
                </a:rPr>
                <a:t>   </a:t>
              </a:r>
              <a:endParaRPr lang="zh-CN" altLang="en-US" sz="26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196" name="Object 15"/>
            <p:cNvGraphicFramePr/>
            <p:nvPr/>
          </p:nvGraphicFramePr>
          <p:xfrm>
            <a:off x="1728" y="2976"/>
            <a:ext cx="36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5" imgW="190500" imgH="152400" progId="Equation.3">
                    <p:embed/>
                  </p:oleObj>
                </mc:Choice>
                <mc:Fallback>
                  <p:oleObj name="" r:id="rId5" imgW="190500" imgH="152400" progId="Equation.3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28" y="2976"/>
                          <a:ext cx="366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212" name="Group 29"/>
          <p:cNvGrpSpPr/>
          <p:nvPr/>
        </p:nvGrpSpPr>
        <p:grpSpPr>
          <a:xfrm>
            <a:off x="152400" y="5410200"/>
            <a:ext cx="8382000" cy="933450"/>
            <a:chOff x="336" y="3456"/>
            <a:chExt cx="5136" cy="588"/>
          </a:xfrm>
        </p:grpSpPr>
        <p:sp>
          <p:nvSpPr>
            <p:cNvPr id="8213" name="Rectangle 17"/>
            <p:cNvSpPr/>
            <p:nvPr/>
          </p:nvSpPr>
          <p:spPr>
            <a:xfrm>
              <a:off x="336" y="3456"/>
              <a:ext cx="5136" cy="5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     </a:t>
              </a:r>
              <a:r>
                <a:rPr lang="zh-CN" altLang="en-US" sz="2400" b="0" dirty="0">
                  <a:latin typeface="Arial" panose="020B0604020202020204" pitchFamily="34" charset="0"/>
                </a:rPr>
                <a:t>所以</a:t>
              </a:r>
              <a:r>
                <a:rPr lang="zh-CN" altLang="en-US" dirty="0">
                  <a:latin typeface="Arial" panose="020B0604020202020204" pitchFamily="34" charset="0"/>
                </a:rPr>
                <a:t>  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EASY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(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ds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),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EASY</a:t>
              </a: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 (</a:t>
              </a:r>
              <a:r>
                <a:rPr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z</a:t>
              </a: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)  </a:t>
              </a:r>
              <a:r>
                <a:rPr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→LIKE</a:t>
              </a: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 (</a:t>
              </a:r>
              <a:r>
                <a:rPr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Wang</a:t>
              </a: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，</a:t>
              </a:r>
              <a:r>
                <a:rPr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z</a:t>
              </a: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dirty="0">
                  <a:latin typeface="Arial" panose="020B0604020202020204" pitchFamily="34" charset="0"/>
                </a:rPr>
                <a:t> </a:t>
              </a:r>
              <a:endParaRPr lang="en-US" altLang="zh-CN" dirty="0">
                <a:latin typeface="Arial" panose="020B0604020202020204" pitchFamily="34" charset="0"/>
              </a:endParaRPr>
            </a:p>
            <a:p>
              <a:r>
                <a:rPr lang="en-US" altLang="zh-CN" sz="26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                           </a:t>
              </a:r>
              <a:r>
                <a:rPr lang="en-US" altLang="zh-CN" sz="2600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LIKE</a:t>
              </a:r>
              <a:r>
                <a:rPr lang="en-US" altLang="zh-CN" sz="26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( </a:t>
              </a:r>
              <a:r>
                <a:rPr lang="en-US" altLang="zh-CN" sz="2600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Wang</a:t>
              </a:r>
              <a:r>
                <a:rPr lang="en-US" altLang="zh-CN" sz="26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,  </a:t>
              </a:r>
              <a:r>
                <a:rPr lang="en-US" altLang="zh-CN" sz="2600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ds</a:t>
              </a:r>
              <a:r>
                <a:rPr lang="en-US" altLang="zh-CN" sz="26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)</a:t>
              </a:r>
              <a:r>
                <a:rPr lang="en-US" altLang="zh-CN" sz="2600" dirty="0">
                  <a:latin typeface="宋体" panose="02010600030101010101" pitchFamily="2" charset="-122"/>
                </a:rPr>
                <a:t>   </a:t>
              </a:r>
              <a:r>
                <a:rPr lang="en-US" altLang="zh-CN" sz="2500" i="1" dirty="0">
                  <a:latin typeface="Times New Roman" panose="02020603050405020304" pitchFamily="18" charset="0"/>
                </a:rPr>
                <a:t>T</a:t>
              </a:r>
              <a:r>
                <a:rPr lang="zh-CN" altLang="en-US" sz="2500" dirty="0">
                  <a:latin typeface="宋体" panose="02010600030101010101" pitchFamily="2" charset="-122"/>
                </a:rPr>
                <a:t>规则及假言推理</a:t>
              </a:r>
              <a:endParaRPr lang="zh-CN" altLang="en-US" sz="2500" dirty="0">
                <a:latin typeface="宋体" panose="02010600030101010101" pitchFamily="2" charset="-122"/>
              </a:endParaRPr>
            </a:p>
          </p:txBody>
        </p:sp>
        <p:graphicFrame>
          <p:nvGraphicFramePr>
            <p:cNvPr id="8195" name="Object 27"/>
            <p:cNvGraphicFramePr/>
            <p:nvPr/>
          </p:nvGraphicFramePr>
          <p:xfrm>
            <a:off x="1536" y="3744"/>
            <a:ext cx="288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7" imgW="190500" imgH="152400" progId="Equation.3">
                    <p:embed/>
                  </p:oleObj>
                </mc:Choice>
                <mc:Fallback>
                  <p:oleObj name="" r:id="rId7" imgW="190500" imgH="152400" progId="Equation.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36" y="3744"/>
                          <a:ext cx="288" cy="2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1218565"/>
            <a:ext cx="8075930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04800" y="1143000"/>
            <a:ext cx="8305800" cy="2438400"/>
          </a:xfrm>
          <a:prstGeom prst="rect">
            <a:avLst/>
          </a:prstGeom>
          <a:gradFill rotWithShape="0">
            <a:gsLst>
              <a:gs pos="0">
                <a:srgbClr val="E7FFE7"/>
              </a:gs>
              <a:gs pos="50000">
                <a:schemeClr val="bg1"/>
              </a:gs>
              <a:gs pos="100000">
                <a:srgbClr val="E7FFE7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44" name="Rectangle 3"/>
          <p:cNvSpPr>
            <a:spLocks noGrp="1"/>
          </p:cNvSpPr>
          <p:nvPr>
            <p:ph idx="1"/>
          </p:nvPr>
        </p:nvSpPr>
        <p:spPr>
          <a:xfrm>
            <a:off x="403225" y="1228725"/>
            <a:ext cx="8131175" cy="2124075"/>
          </a:xfrm>
        </p:spPr>
        <p:txBody>
          <a:bodyPr vert="horz" wrap="square" lIns="91440" tIns="45720" rIns="91440" bIns="45720" anchor="t"/>
          <a:p>
            <a:pPr eaLnBrk="1" hangingPunct="1">
              <a:buBlip>
                <a:blip r:embed="rId1"/>
              </a:buBlip>
            </a:pPr>
            <a:r>
              <a:rPr lang="zh-CN" altLang="en-US" sz="2600" b="1" dirty="0"/>
              <a:t>优点</a:t>
            </a:r>
            <a:r>
              <a:rPr lang="zh-CN" altLang="en-US" sz="2600" dirty="0"/>
              <a:t>：</a:t>
            </a:r>
            <a:endParaRPr lang="zh-CN" altLang="en-US" sz="2600" dirty="0"/>
          </a:p>
          <a:p>
            <a:pPr eaLnBrk="1" hangingPunct="1">
              <a:buClr>
                <a:srgbClr val="0000FF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600" dirty="0"/>
              <a:t>表达定理证明过程自然，易理解。</a:t>
            </a:r>
            <a:endParaRPr lang="zh-CN" altLang="en-US" sz="2600" dirty="0"/>
          </a:p>
          <a:p>
            <a:pPr eaLnBrk="1" hangingPunct="1">
              <a:buClr>
                <a:srgbClr val="0000FF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600" dirty="0"/>
              <a:t>拥有丰富的推理规则，推理过程灵活。</a:t>
            </a:r>
            <a:endParaRPr lang="zh-CN" altLang="en-US" sz="2600" dirty="0"/>
          </a:p>
          <a:p>
            <a:pPr eaLnBrk="1" hangingPunct="1">
              <a:buClr>
                <a:srgbClr val="0000FF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600" dirty="0"/>
              <a:t>便于嵌入领域启发式知识。</a:t>
            </a:r>
            <a:endParaRPr lang="zh-CN" altLang="en-US" sz="2600" dirty="0"/>
          </a:p>
          <a:p>
            <a:pPr eaLnBrk="1" hangingPunct="1">
              <a:buNone/>
            </a:pPr>
            <a:endParaRPr lang="en-US" altLang="zh-CN" sz="2600" dirty="0"/>
          </a:p>
        </p:txBody>
      </p:sp>
      <p:sp>
        <p:nvSpPr>
          <p:cNvPr id="6144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3.2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自然演绎推理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1446" name="Rectangle 4"/>
          <p:cNvSpPr/>
          <p:nvPr/>
        </p:nvSpPr>
        <p:spPr>
          <a:xfrm>
            <a:off x="-76200" y="857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447" name="Rectangle 5"/>
          <p:cNvSpPr/>
          <p:nvPr/>
        </p:nvSpPr>
        <p:spPr>
          <a:xfrm>
            <a:off x="-76200" y="857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448" name="Rectangle 6"/>
          <p:cNvSpPr/>
          <p:nvPr/>
        </p:nvSpPr>
        <p:spPr>
          <a:xfrm>
            <a:off x="-76200" y="34623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449" name="Rectangle 7"/>
          <p:cNvSpPr/>
          <p:nvPr/>
        </p:nvSpPr>
        <p:spPr>
          <a:xfrm>
            <a:off x="-76200" y="34623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61450" name="Group 12"/>
          <p:cNvGrpSpPr/>
          <p:nvPr/>
        </p:nvGrpSpPr>
        <p:grpSpPr>
          <a:xfrm>
            <a:off x="304800" y="4114800"/>
            <a:ext cx="8305800" cy="1295400"/>
            <a:chOff x="192" y="2550"/>
            <a:chExt cx="5232" cy="816"/>
          </a:xfrm>
        </p:grpSpPr>
        <p:sp>
          <p:nvSpPr>
            <p:cNvPr id="64521" name="Rectangle 9"/>
            <p:cNvSpPr>
              <a:spLocks noChangeArrowheads="1"/>
            </p:cNvSpPr>
            <p:nvPr/>
          </p:nvSpPr>
          <p:spPr bwMode="auto">
            <a:xfrm>
              <a:off x="192" y="2550"/>
              <a:ext cx="5232" cy="816"/>
            </a:xfrm>
            <a:prstGeom prst="rect">
              <a:avLst/>
            </a:prstGeom>
            <a:gradFill rotWithShape="0">
              <a:gsLst>
                <a:gs pos="0">
                  <a:srgbClr val="CCFFFF"/>
                </a:gs>
                <a:gs pos="50000">
                  <a:schemeClr val="bg1"/>
                </a:gs>
                <a:gs pos="100000">
                  <a:srgbClr val="CCFFFF"/>
                </a:gs>
              </a:gsLst>
              <a:lin ang="5400000" scaled="1"/>
            </a:gradFill>
            <a:ln w="9525">
              <a:solidFill>
                <a:srgbClr val="00808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52" name="Rectangle 11"/>
            <p:cNvSpPr/>
            <p:nvPr/>
          </p:nvSpPr>
          <p:spPr>
            <a:xfrm>
              <a:off x="258" y="2688"/>
              <a:ext cx="5166" cy="65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363855" indent="-363855" algn="just">
                <a:spcBef>
                  <a:spcPct val="80000"/>
                </a:spcBef>
                <a:buClr>
                  <a:schemeClr val="accent2"/>
                </a:buClr>
                <a:buFont typeface="Wingdings" panose="05000000000000000000" pitchFamily="2" charset="2"/>
                <a:buBlip>
                  <a:blip r:embed="rId1"/>
                </a:buBlip>
              </a:pPr>
              <a:r>
                <a:rPr lang="en-US" altLang="zh-CN" sz="2600" dirty="0">
                  <a:latin typeface="Arial" panose="020B0604020202020204" pitchFamily="34" charset="0"/>
                </a:rPr>
                <a:t> </a:t>
              </a:r>
              <a:r>
                <a:rPr lang="zh-CN" altLang="en-US" sz="2600" dirty="0">
                  <a:latin typeface="Arial" panose="020B0604020202020204" pitchFamily="34" charset="0"/>
                </a:rPr>
                <a:t>缺点</a:t>
              </a:r>
              <a:r>
                <a:rPr lang="zh-CN" altLang="en-US" sz="2600" b="0" dirty="0">
                  <a:latin typeface="Arial" panose="020B0604020202020204" pitchFamily="34" charset="0"/>
                </a:rPr>
                <a:t>：易产生组合爆炸，得到的中间结论一般呈指数形式递增。</a:t>
              </a:r>
              <a:endParaRPr lang="zh-CN" altLang="en-US" sz="2600" b="0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grpSp>
        <p:nvGrpSpPr>
          <p:cNvPr id="62467" name="Group 2"/>
          <p:cNvGrpSpPr/>
          <p:nvPr/>
        </p:nvGrpSpPr>
        <p:grpSpPr>
          <a:xfrm>
            <a:off x="457200" y="2362200"/>
            <a:ext cx="8001000" cy="3429000"/>
            <a:chOff x="576" y="1488"/>
            <a:chExt cx="4512" cy="2160"/>
          </a:xfrm>
        </p:grpSpPr>
        <p:sp>
          <p:nvSpPr>
            <p:cNvPr id="62470" name="AutoShape 3"/>
            <p:cNvSpPr/>
            <p:nvPr/>
          </p:nvSpPr>
          <p:spPr>
            <a:xfrm>
              <a:off x="576" y="1488"/>
              <a:ext cx="3888" cy="2064"/>
            </a:xfrm>
            <a:prstGeom prst="rightArrowCallout">
              <a:avLst>
                <a:gd name="adj1" fmla="val 18796"/>
                <a:gd name="adj2" fmla="val 24564"/>
                <a:gd name="adj3" fmla="val 19238"/>
                <a:gd name="adj4" fmla="val 84130"/>
              </a:avLst>
            </a:prstGeom>
            <a:solidFill>
              <a:srgbClr val="CCFF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62471" name="Text Box 4"/>
            <p:cNvSpPr txBox="1"/>
            <p:nvPr/>
          </p:nvSpPr>
          <p:spPr>
            <a:xfrm>
              <a:off x="4560" y="1501"/>
              <a:ext cx="528" cy="2147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>
              <a:spAutoFit/>
            </a:bodyPr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归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结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演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绎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推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理</a:t>
              </a:r>
              <a:endParaRPr lang="zh-CN" altLang="en-US" sz="2900" dirty="0">
                <a:latin typeface="Arial" panose="020B0604020202020204" pitchFamily="34" charset="0"/>
              </a:endParaRPr>
            </a:p>
          </p:txBody>
        </p:sp>
      </p:grpSp>
      <p:sp>
        <p:nvSpPr>
          <p:cNvPr id="62468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章  确定性推理方法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2469" name="Rectangle 6"/>
          <p:cNvSpPr>
            <a:spLocks noGrp="1"/>
          </p:cNvSpPr>
          <p:nvPr>
            <p:ph idx="1"/>
          </p:nvPr>
        </p:nvSpPr>
        <p:spPr>
          <a:xfrm>
            <a:off x="425450" y="908050"/>
            <a:ext cx="8642350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3.1  </a:t>
            </a:r>
            <a:r>
              <a:rPr lang="zh-CN" altLang="en-US" sz="2800" b="1" dirty="0">
                <a:latin typeface="Times New Roman" panose="02020603050405020304" pitchFamily="18" charset="0"/>
              </a:rPr>
              <a:t>推理的基本概念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3.2  </a:t>
            </a:r>
            <a:r>
              <a:rPr lang="zh-CN" altLang="en-US" sz="2800" b="1" dirty="0">
                <a:latin typeface="Times New Roman" panose="02020603050405020304" pitchFamily="18" charset="0"/>
              </a:rPr>
              <a:t>自然演绎推理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3.3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谓词公式化为子句集的方法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3.4  </a:t>
            </a:r>
            <a:r>
              <a:rPr lang="zh-CN" altLang="en-US" sz="2800" b="1" dirty="0">
                <a:latin typeface="Times New Roman" panose="02020603050405020304" pitchFamily="18" charset="0"/>
              </a:rPr>
              <a:t>鲁宾逊归结原理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3.5  </a:t>
            </a:r>
            <a:r>
              <a:rPr lang="zh-CN" altLang="en-US" sz="2800" b="1" dirty="0">
                <a:latin typeface="Times New Roman" panose="02020603050405020304" pitchFamily="18" charset="0"/>
              </a:rPr>
              <a:t>归结反演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3.6  </a:t>
            </a:r>
            <a:r>
              <a:rPr lang="zh-CN" altLang="en-US" sz="2800" b="1" dirty="0">
                <a:latin typeface="Times New Roman" panose="02020603050405020304" pitchFamily="18" charset="0"/>
              </a:rPr>
              <a:t>应用归结反演求解问题</a:t>
            </a:r>
            <a:r>
              <a:rPr lang="zh-CN" altLang="en-US" sz="2800" b="1" dirty="0"/>
              <a:t> </a:t>
            </a:r>
            <a:endParaRPr lang="zh-CN" alt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grpSp>
        <p:nvGrpSpPr>
          <p:cNvPr id="36867" name="Group 2"/>
          <p:cNvGrpSpPr/>
          <p:nvPr/>
        </p:nvGrpSpPr>
        <p:grpSpPr>
          <a:xfrm>
            <a:off x="457200" y="2362200"/>
            <a:ext cx="8001000" cy="3429000"/>
            <a:chOff x="576" y="1488"/>
            <a:chExt cx="4512" cy="2160"/>
          </a:xfrm>
        </p:grpSpPr>
        <p:sp>
          <p:nvSpPr>
            <p:cNvPr id="36870" name="AutoShape 3"/>
            <p:cNvSpPr/>
            <p:nvPr/>
          </p:nvSpPr>
          <p:spPr>
            <a:xfrm>
              <a:off x="576" y="1488"/>
              <a:ext cx="3888" cy="2064"/>
            </a:xfrm>
            <a:prstGeom prst="rightArrowCallout">
              <a:avLst>
                <a:gd name="adj1" fmla="val 18796"/>
                <a:gd name="adj2" fmla="val 24564"/>
                <a:gd name="adj3" fmla="val 19238"/>
                <a:gd name="adj4" fmla="val 84130"/>
              </a:avLst>
            </a:prstGeom>
            <a:solidFill>
              <a:srgbClr val="CCFF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871" name="Text Box 4"/>
            <p:cNvSpPr txBox="1"/>
            <p:nvPr/>
          </p:nvSpPr>
          <p:spPr>
            <a:xfrm>
              <a:off x="4560" y="1501"/>
              <a:ext cx="528" cy="2147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>
              <a:spAutoFit/>
            </a:bodyPr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归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结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演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绎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推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理</a:t>
              </a:r>
              <a:endParaRPr lang="zh-CN" altLang="en-US" sz="2900" dirty="0">
                <a:latin typeface="Arial" panose="020B0604020202020204" pitchFamily="34" charset="0"/>
              </a:endParaRPr>
            </a:p>
          </p:txBody>
        </p:sp>
      </p:grpSp>
      <p:sp>
        <p:nvSpPr>
          <p:cNvPr id="36868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章  确定性推理方法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36869" name="Rectangle 6"/>
          <p:cNvSpPr>
            <a:spLocks noGrp="1"/>
          </p:cNvSpPr>
          <p:nvPr>
            <p:ph idx="1"/>
          </p:nvPr>
        </p:nvSpPr>
        <p:spPr>
          <a:xfrm>
            <a:off x="425450" y="908050"/>
            <a:ext cx="8642350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  <a:buClr>
                <a:srgbClr val="0000FF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3.1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推理的基本概念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3.2  </a:t>
            </a:r>
            <a:r>
              <a:rPr lang="zh-CN" altLang="en-US" sz="2800" b="1" dirty="0">
                <a:latin typeface="Times New Roman" panose="02020603050405020304" pitchFamily="18" charset="0"/>
              </a:rPr>
              <a:t>自然演绎推理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3.3  </a:t>
            </a:r>
            <a:r>
              <a:rPr lang="zh-CN" altLang="en-US" sz="2800" b="1" dirty="0">
                <a:latin typeface="Times New Roman" panose="02020603050405020304" pitchFamily="18" charset="0"/>
              </a:rPr>
              <a:t>谓词公式化为子句集的方法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3.4  </a:t>
            </a:r>
            <a:r>
              <a:rPr lang="zh-CN" altLang="en-US" sz="2800" b="1" dirty="0">
                <a:latin typeface="Times New Roman" panose="02020603050405020304" pitchFamily="18" charset="0"/>
              </a:rPr>
              <a:t>鲁宾逊归结原理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3.5  </a:t>
            </a:r>
            <a:r>
              <a:rPr lang="zh-CN" altLang="en-US" sz="2800" b="1" dirty="0">
                <a:latin typeface="Times New Roman" panose="02020603050405020304" pitchFamily="18" charset="0"/>
              </a:rPr>
              <a:t>归结反演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3.6  </a:t>
            </a:r>
            <a:r>
              <a:rPr lang="zh-CN" altLang="en-US" sz="2800" b="1" dirty="0">
                <a:latin typeface="Times New Roman" panose="02020603050405020304" pitchFamily="18" charset="0"/>
              </a:rPr>
              <a:t>应用归结反演求解问题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25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92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algn="ctr" eaLnBrk="1" hangingPunct="1"/>
            <a:r>
              <a:rPr lang="zh-CN" altLang="en-US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归 结 演 绎 推 理</a:t>
            </a:r>
            <a:endParaRPr lang="zh-CN" altLang="en-US" sz="3600" b="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250825" y="1152525"/>
            <a:ext cx="8642350" cy="2352675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50000">
                <a:schemeClr val="bg1"/>
              </a:gs>
              <a:gs pos="100000">
                <a:srgbClr val="00FFFF"/>
              </a:gs>
            </a:gsLst>
            <a:lin ang="18900000" scaled="1"/>
          </a:gradFill>
          <a:ln w="9525">
            <a:solidFill>
              <a:srgbClr val="808080"/>
            </a:solidFill>
            <a:miter lim="800000"/>
          </a:ln>
          <a:effectLst/>
        </p:spPr>
        <p:txBody>
          <a:bodyPr/>
          <a:lstStyle/>
          <a:p>
            <a:pPr marL="571500" marR="0" lvl="0" indent="-571500" algn="l" defTabSz="914400" rtl="0" eaLnBrk="1" fontAlgn="base" latinLnBrk="0" hangingPunct="1">
              <a:lnSpc>
                <a:spcPct val="16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反证法：                ，</a:t>
            </a: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当且仅当                           ，</a:t>
            </a: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6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即 </a:t>
            </a:r>
            <a:r>
              <a:rPr kumimoji="0" lang="en-US" altLang="zh-CN" sz="28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 </a:t>
            </a:r>
            <a:r>
              <a:rPr kumimoji="0" lang="en-US" altLang="zh-CN" sz="28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的逻辑结论，当且仅当                 是不可满足的。</a:t>
            </a:r>
            <a:endParaRPr kumimoji="0" lang="zh-CN" altLang="en-US" sz="2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8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9218" name="Object 7"/>
          <p:cNvGraphicFramePr/>
          <p:nvPr/>
        </p:nvGraphicFramePr>
        <p:xfrm>
          <a:off x="2438400" y="1401763"/>
          <a:ext cx="1219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2" imgW="482600" imgH="203200" progId="Equation.3">
                  <p:embed/>
                </p:oleObj>
              </mc:Choice>
              <mc:Fallback>
                <p:oleObj name="" r:id="rId2" imgW="482600" imgH="2032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0" y="1401763"/>
                        <a:ext cx="1219200" cy="503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9" name="Rectangle 8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9219" name="Object 9"/>
          <p:cNvGraphicFramePr/>
          <p:nvPr/>
        </p:nvGraphicFramePr>
        <p:xfrm>
          <a:off x="5715000" y="1447800"/>
          <a:ext cx="2057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4" imgW="876300" imgH="203200" progId="Equation.3">
                  <p:embed/>
                </p:oleObj>
              </mc:Choice>
              <mc:Fallback>
                <p:oleObj name="" r:id="rId4" imgW="876300" imgH="2032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15000" y="1447800"/>
                        <a:ext cx="20574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0" name="Rectangle 10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9220" name="Object 11"/>
          <p:cNvGraphicFramePr/>
          <p:nvPr/>
        </p:nvGraphicFramePr>
        <p:xfrm>
          <a:off x="6096000" y="2286000"/>
          <a:ext cx="1295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6" imgW="520700" imgH="203200" progId="Equation.3">
                  <p:embed/>
                </p:oleObj>
              </mc:Choice>
              <mc:Fallback>
                <p:oleObj name="" r:id="rId6" imgW="520700" imgH="2032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0" y="2286000"/>
                        <a:ext cx="1295400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Rectangle 12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32" name="Rectangle 13"/>
          <p:cNvSpPr/>
          <p:nvPr/>
        </p:nvSpPr>
        <p:spPr>
          <a:xfrm>
            <a:off x="-3505200" y="27432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33" name="Rectangle 1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34" name="Rectangle 16"/>
          <p:cNvSpPr/>
          <p:nvPr/>
        </p:nvSpPr>
        <p:spPr>
          <a:xfrm>
            <a:off x="266700" y="3798888"/>
            <a:ext cx="8667750" cy="1298575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2800" dirty="0">
                <a:latin typeface="Arial" panose="020B0604020202020204" pitchFamily="34" charset="0"/>
              </a:rPr>
              <a:t>  </a:t>
            </a:r>
            <a:r>
              <a:rPr lang="zh-CN" altLang="en-US" sz="2800" dirty="0">
                <a:latin typeface="Arial" panose="020B0604020202020204" pitchFamily="34" charset="0"/>
              </a:rPr>
              <a:t>定理：</a:t>
            </a:r>
            <a:r>
              <a:rPr lang="en-US" altLang="zh-CN" sz="2700" i="1" dirty="0">
                <a:latin typeface="Times New Roman" panose="02020603050405020304" pitchFamily="18" charset="0"/>
              </a:rPr>
              <a:t>Q </a:t>
            </a:r>
            <a:r>
              <a:rPr lang="zh-CN" altLang="en-US" sz="2700" dirty="0">
                <a:latin typeface="Arial" panose="020B0604020202020204" pitchFamily="34" charset="0"/>
              </a:rPr>
              <a:t>为     ，    ，</a:t>
            </a:r>
            <a:r>
              <a:rPr lang="en-US" altLang="zh-CN" sz="2700" baseline="34000" dirty="0">
                <a:latin typeface="Arial" panose="020B0604020202020204" pitchFamily="34" charset="0"/>
              </a:rPr>
              <a:t>…</a:t>
            </a:r>
            <a:r>
              <a:rPr lang="zh-CN" altLang="en-US" sz="2700" dirty="0">
                <a:latin typeface="Arial" panose="020B0604020202020204" pitchFamily="34" charset="0"/>
              </a:rPr>
              <a:t>，    的逻辑结论，当且仅当</a:t>
            </a:r>
            <a:endParaRPr lang="zh-CN" altLang="en-US" sz="2700" dirty="0">
              <a:latin typeface="Arial" panose="020B0604020202020204" pitchFamily="34" charset="0"/>
            </a:endParaRPr>
          </a:p>
          <a:p>
            <a:pPr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800" dirty="0">
                <a:latin typeface="Arial" panose="020B0604020202020204" pitchFamily="34" charset="0"/>
              </a:rPr>
              <a:t>                                               </a:t>
            </a:r>
            <a:r>
              <a:rPr lang="zh-CN" altLang="en-US" sz="2700" dirty="0">
                <a:latin typeface="Arial" panose="020B0604020202020204" pitchFamily="34" charset="0"/>
              </a:rPr>
              <a:t>是不可满足的。</a:t>
            </a:r>
            <a:endParaRPr lang="zh-CN" altLang="en-US" sz="2700" dirty="0">
              <a:latin typeface="Arial" panose="020B0604020202020204" pitchFamily="34" charset="0"/>
            </a:endParaRPr>
          </a:p>
        </p:txBody>
      </p:sp>
      <p:graphicFrame>
        <p:nvGraphicFramePr>
          <p:cNvPr id="9221" name="Object 17"/>
          <p:cNvGraphicFramePr/>
          <p:nvPr/>
        </p:nvGraphicFramePr>
        <p:xfrm>
          <a:off x="2622550" y="3867150"/>
          <a:ext cx="393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8" imgW="165100" imgH="215900" progId="Equation.3">
                  <p:embed/>
                </p:oleObj>
              </mc:Choice>
              <mc:Fallback>
                <p:oleObj name="" r:id="rId8" imgW="165100" imgH="2159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22550" y="3867150"/>
                        <a:ext cx="393700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8"/>
          <p:cNvGraphicFramePr/>
          <p:nvPr/>
        </p:nvGraphicFramePr>
        <p:xfrm>
          <a:off x="3190875" y="3881438"/>
          <a:ext cx="4413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0" imgW="177800" imgH="215900" progId="Equation.3">
                  <p:embed/>
                </p:oleObj>
              </mc:Choice>
              <mc:Fallback>
                <p:oleObj name="" r:id="rId10" imgW="177800" imgH="2159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90875" y="3881438"/>
                        <a:ext cx="441325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19"/>
          <p:cNvGraphicFramePr/>
          <p:nvPr/>
        </p:nvGraphicFramePr>
        <p:xfrm>
          <a:off x="4737100" y="3908425"/>
          <a:ext cx="4238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2" imgW="177800" imgH="215265" progId="Equation.3">
                  <p:embed/>
                </p:oleObj>
              </mc:Choice>
              <mc:Fallback>
                <p:oleObj name="" r:id="rId12" imgW="177800" imgH="215265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37100" y="3908425"/>
                        <a:ext cx="423863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20"/>
          <p:cNvGraphicFramePr/>
          <p:nvPr/>
        </p:nvGraphicFramePr>
        <p:xfrm>
          <a:off x="1447800" y="4554538"/>
          <a:ext cx="355282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4" imgW="1473200" imgH="228600" progId="Equation.3">
                  <p:embed/>
                </p:oleObj>
              </mc:Choice>
              <mc:Fallback>
                <p:oleObj name="" r:id="rId14" imgW="1473200" imgH="2286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47800" y="4554538"/>
                        <a:ext cx="3552825" cy="550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4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10245" name="Rectangle 4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 algn="ctr">
              <a:lnSpc>
                <a:spcPct val="100000"/>
              </a:lnSpc>
            </a:pPr>
            <a:r>
              <a:rPr lang="zh-CN" altLang="en-US" sz="3600" b="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归 结 演 绎 推 理</a:t>
            </a:r>
            <a:endParaRPr lang="zh-CN" altLang="en-US" sz="3600" b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246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47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250825" y="1152525"/>
            <a:ext cx="8642350" cy="3724275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50000">
                <a:schemeClr val="bg1"/>
              </a:gs>
              <a:gs pos="100000">
                <a:srgbClr val="00FFFF"/>
              </a:gs>
            </a:gsLst>
            <a:lin ang="18900000" scaled="1"/>
          </a:gradFill>
          <a:ln w="9525">
            <a:solidFill>
              <a:srgbClr val="808080"/>
            </a:solidFill>
            <a:miter lim="800000"/>
          </a:ln>
          <a:effectLst/>
        </p:spPr>
        <p:txBody>
          <a:bodyPr/>
          <a:lstStyle/>
          <a:p>
            <a:pPr marL="571500" marR="0" lvl="0" indent="-571500" algn="l" defTabSz="914400" rtl="0" eaLnBrk="1" fontAlgn="base" latinLnBrk="0" hangingPunct="1">
              <a:lnSpc>
                <a:spcPct val="16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思路：定理                         </a:t>
            </a: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不可满足</a:t>
            </a:r>
            <a:r>
              <a:rPr kumimoji="0" lang="zh-CN" alt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6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                     子句集不可满足              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海伯伦定理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6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6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                   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鲁宾逊归结原理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242" name="Object 8"/>
          <p:cNvGraphicFramePr/>
          <p:nvPr/>
        </p:nvGraphicFramePr>
        <p:xfrm>
          <a:off x="2819400" y="1371600"/>
          <a:ext cx="12192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2" imgW="482600" imgH="203200" progId="Equation.3">
                  <p:embed/>
                </p:oleObj>
              </mc:Choice>
              <mc:Fallback>
                <p:oleObj name="" r:id="rId2" imgW="482600" imgH="2032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9400" y="1371600"/>
                        <a:ext cx="1219200" cy="503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9" name="Rectangle 9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50" name="Rectangle 10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0243" name="Object 11"/>
          <p:cNvGraphicFramePr/>
          <p:nvPr/>
        </p:nvGraphicFramePr>
        <p:xfrm>
          <a:off x="5257800" y="1447800"/>
          <a:ext cx="1295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4" imgW="520700" imgH="203200" progId="Equation.3">
                  <p:embed/>
                </p:oleObj>
              </mc:Choice>
              <mc:Fallback>
                <p:oleObj name="" r:id="rId4" imgW="520700" imgH="2032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57800" y="1447800"/>
                        <a:ext cx="1295400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1" name="Rectangle 12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52" name="Line 13"/>
          <p:cNvSpPr/>
          <p:nvPr/>
        </p:nvSpPr>
        <p:spPr>
          <a:xfrm>
            <a:off x="4191000" y="1676400"/>
            <a:ext cx="914400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53" name="Line 14"/>
          <p:cNvSpPr/>
          <p:nvPr/>
        </p:nvSpPr>
        <p:spPr>
          <a:xfrm>
            <a:off x="1981200" y="2514600"/>
            <a:ext cx="914400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54" name="Line 15"/>
          <p:cNvSpPr/>
          <p:nvPr/>
        </p:nvSpPr>
        <p:spPr>
          <a:xfrm>
            <a:off x="5562600" y="2438400"/>
            <a:ext cx="914400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55" name="Line 16"/>
          <p:cNvSpPr/>
          <p:nvPr/>
        </p:nvSpPr>
        <p:spPr>
          <a:xfrm>
            <a:off x="4343400" y="2971800"/>
            <a:ext cx="0" cy="6858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9" name="灯片编号占位符 4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112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" name="Rectangle 3"/>
          <p:cNvSpPr>
            <a:spLocks noGrp="1"/>
          </p:cNvSpPr>
          <p:nvPr>
            <p:ph type="body" sz="half" idx="1"/>
          </p:nvPr>
        </p:nvSpPr>
        <p:spPr>
          <a:xfrm>
            <a:off x="304800" y="1060450"/>
            <a:ext cx="8686800" cy="5645150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anose="05000000000000000000" pitchFamily="2" charset="2"/>
            </a:pPr>
            <a:r>
              <a:rPr lang="en-US" altLang="zh-CN" sz="2600" dirty="0"/>
              <a:t>  </a:t>
            </a:r>
            <a:r>
              <a:rPr lang="zh-CN" altLang="en-US" sz="2800" b="1" dirty="0">
                <a:latin typeface="Times New Roman" panose="02020603050405020304" pitchFamily="18" charset="0"/>
              </a:rPr>
              <a:t>原子（</a:t>
            </a:r>
            <a:r>
              <a:rPr lang="en-US" altLang="zh-CN" sz="2800" b="1" dirty="0">
                <a:latin typeface="Times New Roman" panose="02020603050405020304" pitchFamily="18" charset="0"/>
              </a:rPr>
              <a:t>atom</a:t>
            </a:r>
            <a:r>
              <a:rPr lang="zh-CN" altLang="en-US" sz="2800" b="1" dirty="0">
                <a:latin typeface="Times New Roman" panose="02020603050405020304" pitchFamily="18" charset="0"/>
              </a:rPr>
              <a:t>）谓词公式</a:t>
            </a:r>
            <a:r>
              <a:rPr lang="zh-CN" altLang="en-US" sz="2800" dirty="0">
                <a:latin typeface="Times New Roman" panose="02020603050405020304" pitchFamily="18" charset="0"/>
              </a:rPr>
              <a:t>： 一个不能再分解的命题。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anose="05000000000000000000" pitchFamily="2" charset="2"/>
            </a:pPr>
            <a:r>
              <a:rPr lang="zh-CN" altLang="en-US" sz="2800" dirty="0">
                <a:latin typeface="Times New Roman" panose="02020603050405020304" pitchFamily="18" charset="0"/>
              </a:rPr>
              <a:t>  </a:t>
            </a:r>
            <a:r>
              <a:rPr lang="zh-CN" altLang="en-US" sz="2800" b="1" dirty="0">
                <a:latin typeface="Times New Roman" panose="02020603050405020304" pitchFamily="18" charset="0"/>
              </a:rPr>
              <a:t>文字（</a:t>
            </a:r>
            <a:r>
              <a:rPr lang="en-US" altLang="zh-CN" sz="2800" b="1" dirty="0">
                <a:latin typeface="Times New Roman" panose="02020603050405020304" pitchFamily="18" charset="0"/>
              </a:rPr>
              <a:t>literal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r>
              <a:rPr lang="zh-CN" altLang="en-US" sz="2800" dirty="0">
                <a:latin typeface="Times New Roman" panose="02020603050405020304" pitchFamily="18" charset="0"/>
              </a:rPr>
              <a:t>：原子谓词公式及其否定。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anose="05000000000000000000" pitchFamily="2" charset="2"/>
            </a:pPr>
            <a:r>
              <a:rPr lang="zh-CN" altLang="en-US" sz="2800" dirty="0">
                <a:latin typeface="Times New Roman" panose="02020603050405020304" pitchFamily="18" charset="0"/>
              </a:rPr>
              <a:t>       ：正文字，        ：负文字。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anose="05000000000000000000" pitchFamily="2" charset="2"/>
            </a:pPr>
            <a:r>
              <a:rPr lang="zh-CN" altLang="en-US" sz="2800" dirty="0">
                <a:latin typeface="Times New Roman" panose="02020603050405020304" pitchFamily="18" charset="0"/>
              </a:rPr>
              <a:t>  </a:t>
            </a:r>
            <a:r>
              <a:rPr lang="zh-CN" altLang="en-US" sz="2800" b="1" dirty="0">
                <a:latin typeface="Times New Roman" panose="02020603050405020304" pitchFamily="18" charset="0"/>
              </a:rPr>
              <a:t>子句（</a:t>
            </a:r>
            <a:r>
              <a:rPr lang="en-US" altLang="zh-CN" sz="2800" b="1" dirty="0">
                <a:latin typeface="Times New Roman" panose="02020603050405020304" pitchFamily="18" charset="0"/>
              </a:rPr>
              <a:t>clause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r>
              <a:rPr lang="zh-CN" altLang="en-US" sz="2800" dirty="0">
                <a:latin typeface="Times New Roman" panose="02020603050405020304" pitchFamily="18" charset="0"/>
              </a:rPr>
              <a:t>：任何文字的</a:t>
            </a: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析取式</a:t>
            </a:r>
            <a:r>
              <a:rPr lang="zh-CN" altLang="en-US" sz="2800" dirty="0">
                <a:latin typeface="Times New Roman" panose="02020603050405020304" pitchFamily="18" charset="0"/>
              </a:rPr>
              <a:t>。任何文字本身也都是子句。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anose="05000000000000000000" pitchFamily="2" charset="2"/>
            </a:pPr>
            <a:r>
              <a:rPr lang="zh-CN" altLang="en-US" sz="2800" b="1" dirty="0">
                <a:latin typeface="Times New Roman" panose="02020603050405020304" pitchFamily="18" charset="0"/>
              </a:rPr>
              <a:t>  空子句（</a:t>
            </a:r>
            <a:r>
              <a:rPr lang="en-US" altLang="zh-CN" sz="2800" b="1" dirty="0">
                <a:latin typeface="Times New Roman" panose="02020603050405020304" pitchFamily="18" charset="0"/>
              </a:rPr>
              <a:t>NIL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r>
              <a:rPr lang="zh-CN" altLang="en-US" sz="2800" dirty="0">
                <a:latin typeface="Times New Roman" panose="02020603050405020304" pitchFamily="18" charset="0"/>
              </a:rPr>
              <a:t>：不包含任何文字的子句。</a:t>
            </a:r>
            <a:r>
              <a:rPr lang="zh-CN" altLang="en-US" sz="2800" b="1" dirty="0">
                <a:latin typeface="Times New Roman" panose="02020603050405020304" pitchFamily="18" charset="0"/>
              </a:rPr>
              <a:t>  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anose="05000000000000000000" pitchFamily="2" charset="2"/>
            </a:pPr>
            <a:r>
              <a:rPr lang="zh-CN" altLang="en-US" sz="2800" b="1" dirty="0">
                <a:latin typeface="Times New Roman" panose="02020603050405020304" pitchFamily="18" charset="0"/>
              </a:rPr>
              <a:t>  子句集</a:t>
            </a:r>
            <a:r>
              <a:rPr lang="zh-CN" altLang="en-US" sz="2800" dirty="0">
                <a:latin typeface="Times New Roman" panose="02020603050405020304" pitchFamily="18" charset="0"/>
              </a:rPr>
              <a:t>：由子句</a:t>
            </a:r>
            <a:r>
              <a:rPr lang="zh-CN" altLang="en-US" sz="2800" dirty="0"/>
              <a:t>构成的集合。</a:t>
            </a:r>
            <a:endParaRPr lang="zh-CN" altLang="en-US" sz="2800" dirty="0"/>
          </a:p>
          <a:p>
            <a:pPr marL="0" indent="0" eaLnBrk="1" hangingPunct="1"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endParaRPr lang="en-US" altLang="zh-CN" sz="2400" dirty="0"/>
          </a:p>
        </p:txBody>
      </p:sp>
      <p:sp>
        <p:nvSpPr>
          <p:cNvPr id="11272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73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1266" name="Object 10"/>
          <p:cNvGraphicFramePr/>
          <p:nvPr/>
        </p:nvGraphicFramePr>
        <p:xfrm>
          <a:off x="838200" y="2590800"/>
          <a:ext cx="4222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152400" imgH="165100" progId="Equation.3">
                  <p:embed/>
                </p:oleObj>
              </mc:Choice>
              <mc:Fallback>
                <p:oleObj name="" r:id="rId1" imgW="152400" imgH="1651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2590800"/>
                        <a:ext cx="422275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11"/>
          <p:cNvGraphicFramePr/>
          <p:nvPr/>
        </p:nvGraphicFramePr>
        <p:xfrm>
          <a:off x="3048000" y="2589213"/>
          <a:ext cx="6858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3" imgW="253365" imgH="165100" progId="Equation.3">
                  <p:embed/>
                </p:oleObj>
              </mc:Choice>
              <mc:Fallback>
                <p:oleObj name="" r:id="rId3" imgW="253365" imgH="165100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2589213"/>
                        <a:ext cx="685800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/>
          <p:cNvGrpSpPr/>
          <p:nvPr/>
        </p:nvGrpSpPr>
        <p:grpSpPr>
          <a:xfrm>
            <a:off x="1879600" y="3848100"/>
            <a:ext cx="7162800" cy="876300"/>
            <a:chOff x="1104" y="2376"/>
            <a:chExt cx="4512" cy="552"/>
          </a:xfrm>
        </p:grpSpPr>
        <p:sp>
          <p:nvSpPr>
            <p:cNvPr id="81934" name="AutoShape 14"/>
            <p:cNvSpPr/>
            <p:nvPr/>
          </p:nvSpPr>
          <p:spPr bwMode="auto">
            <a:xfrm>
              <a:off x="1104" y="2376"/>
              <a:ext cx="4512" cy="552"/>
            </a:xfrm>
            <a:prstGeom prst="borderCallout2">
              <a:avLst>
                <a:gd name="adj1" fmla="val 13042"/>
                <a:gd name="adj2" fmla="val -1065"/>
                <a:gd name="adj3" fmla="val 13042"/>
                <a:gd name="adj4" fmla="val -5343"/>
                <a:gd name="adj5" fmla="val -28259"/>
                <a:gd name="adj6" fmla="val -9773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1268" name="Object 15"/>
            <p:cNvGraphicFramePr/>
            <p:nvPr/>
          </p:nvGraphicFramePr>
          <p:xfrm>
            <a:off x="1296" y="2496"/>
            <a:ext cx="4176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" r:id="rId5" imgW="2549525" imgH="215900" progId="Equation.3">
                    <p:embed/>
                  </p:oleObj>
                </mc:Choice>
                <mc:Fallback>
                  <p:oleObj name="" r:id="rId5" imgW="2549525" imgH="215900" progId="Equation.3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96" y="2496"/>
                          <a:ext cx="4176" cy="3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1939" name="AutoShape 19"/>
          <p:cNvSpPr/>
          <p:nvPr/>
        </p:nvSpPr>
        <p:spPr bwMode="auto">
          <a:xfrm>
            <a:off x="2209800" y="5246370"/>
            <a:ext cx="5410200" cy="647700"/>
          </a:xfrm>
          <a:prstGeom prst="borderCallout2">
            <a:avLst>
              <a:gd name="adj1" fmla="val 17648"/>
              <a:gd name="adj2" fmla="val -1407"/>
              <a:gd name="adj3" fmla="val 17648"/>
              <a:gd name="adj4" fmla="val -7069"/>
              <a:gd name="adj5" fmla="val -73528"/>
              <a:gd name="adj6" fmla="val -12940"/>
            </a:avLst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空子句是永假的，不可满足的。</a:t>
            </a:r>
            <a:endParaRPr kumimoji="0" lang="zh-CN" altLang="en-US" sz="27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9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9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06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25660" name="Rectangle 60"/>
          <p:cNvSpPr>
            <a:spLocks noChangeArrowheads="1"/>
          </p:cNvSpPr>
          <p:nvPr/>
        </p:nvSpPr>
        <p:spPr bwMode="auto">
          <a:xfrm>
            <a:off x="304800" y="2057400"/>
            <a:ext cx="8534400" cy="4419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E7FFE7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0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3.3  </a:t>
            </a:r>
            <a:r>
              <a:rPr lang="zh-CN" altLang="en-US" dirty="0"/>
              <a:t>谓词公式化为子句集的方法</a:t>
            </a:r>
            <a:endParaRPr lang="zh-CN" altLang="en-US" dirty="0"/>
          </a:p>
        </p:txBody>
      </p:sp>
      <p:sp>
        <p:nvSpPr>
          <p:cNvPr id="12309" name="Rectangle 3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3511550"/>
          </a:xfrm>
        </p:spPr>
        <p:txBody>
          <a:bodyPr vert="horz" wrap="square" lIns="91440" tIns="45720" rIns="91440" bIns="45720" anchor="t"/>
          <a:p>
            <a:pPr marL="0" indent="0" eaLnBrk="1" hangingPunct="1"/>
            <a:r>
              <a:rPr lang="en-US" altLang="zh-CN" sz="2400" b="1" dirty="0"/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latin typeface="Times New Roman" panose="02020603050405020304" pitchFamily="18" charset="0"/>
              </a:rPr>
              <a:t>3.2</a:t>
            </a:r>
            <a:r>
              <a:rPr lang="en-US" altLang="zh-CN" sz="2400" dirty="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将下列</a:t>
            </a:r>
            <a:r>
              <a:rPr lang="zh-CN" altLang="en-US" sz="2400" b="1" dirty="0"/>
              <a:t>谓词公式化为子句集。</a:t>
            </a:r>
            <a:endParaRPr lang="zh-CN" altLang="en-US" sz="2400" b="1" dirty="0"/>
          </a:p>
          <a:p>
            <a:pPr marL="0" indent="0" eaLnBrk="1" hangingPunct="1">
              <a:buNone/>
            </a:pPr>
            <a:endParaRPr lang="zh-CN" altLang="en-US" sz="2800" dirty="0"/>
          </a:p>
          <a:p>
            <a:pPr marL="0" indent="0" eaLnBrk="1" hangingPunct="1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800" dirty="0"/>
              <a:t> </a:t>
            </a:r>
            <a:r>
              <a:rPr lang="zh-CN" altLang="en-US" sz="2400" b="1" dirty="0"/>
              <a:t>解</a:t>
            </a:r>
            <a:r>
              <a:rPr lang="zh-CN" altLang="en-US" sz="2400" b="1" dirty="0">
                <a:latin typeface="Times New Roman" panose="02020603050405020304" pitchFamily="18" charset="0"/>
              </a:rPr>
              <a:t>：（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）消</a:t>
            </a:r>
            <a:r>
              <a:rPr lang="zh-CN" altLang="en-US" sz="2400" b="1" dirty="0"/>
              <a:t>去谓词公式中的“         ”和“         ”符号</a:t>
            </a:r>
            <a:endParaRPr lang="zh-CN" altLang="en-US" sz="2400" b="1" dirty="0"/>
          </a:p>
          <a:p>
            <a:pPr marL="0" indent="0" algn="just" eaLnBrk="1" hangingPunct="1">
              <a:buNone/>
            </a:pPr>
            <a:endParaRPr lang="en-US" altLang="zh-CN" sz="2400" b="1" dirty="0"/>
          </a:p>
        </p:txBody>
      </p:sp>
      <p:graphicFrame>
        <p:nvGraphicFramePr>
          <p:cNvPr id="12290" name="Object 9"/>
          <p:cNvGraphicFramePr/>
          <p:nvPr/>
        </p:nvGraphicFramePr>
        <p:xfrm>
          <a:off x="4953000" y="2209800"/>
          <a:ext cx="3810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190500" imgH="139700" progId="Equation.3">
                  <p:embed/>
                </p:oleObj>
              </mc:Choice>
              <mc:Fallback>
                <p:oleObj name="" r:id="rId1" imgW="190500" imgH="1397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CC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953000" y="2209800"/>
                        <a:ext cx="381000" cy="285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10"/>
          <p:cNvGraphicFramePr/>
          <p:nvPr/>
        </p:nvGraphicFramePr>
        <p:xfrm>
          <a:off x="6477000" y="2209800"/>
          <a:ext cx="1143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3" imgW="203200" imgH="139700" progId="Equation.3">
                  <p:embed/>
                </p:oleObj>
              </mc:Choice>
              <mc:Fallback>
                <p:oleObj name="" r:id="rId3" imgW="203200" imgH="1397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CC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77000" y="2209800"/>
                        <a:ext cx="11430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0" name="Rectangle 12"/>
          <p:cNvSpPr/>
          <p:nvPr/>
        </p:nvSpPr>
        <p:spPr>
          <a:xfrm>
            <a:off x="3100388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2292" name="Object 11"/>
          <p:cNvGraphicFramePr/>
          <p:nvPr/>
        </p:nvGraphicFramePr>
        <p:xfrm>
          <a:off x="990600" y="1436688"/>
          <a:ext cx="69342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5" imgW="2946400" imgH="203200" progId="Equation.3">
                  <p:embed/>
                </p:oleObj>
              </mc:Choice>
              <mc:Fallback>
                <p:oleObj name="" r:id="rId5" imgW="2946400" imgH="2032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600" y="1436688"/>
                        <a:ext cx="6934200" cy="471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1" name="Rectangle 14"/>
          <p:cNvSpPr/>
          <p:nvPr/>
        </p:nvSpPr>
        <p:spPr>
          <a:xfrm>
            <a:off x="3062288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12" name="Rectangle 17"/>
          <p:cNvSpPr/>
          <p:nvPr/>
        </p:nvSpPr>
        <p:spPr>
          <a:xfrm>
            <a:off x="0" y="3298825"/>
            <a:ext cx="9144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r>
              <a:rPr lang="en-US" altLang="zh-CN" sz="1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1100" b="0" dirty="0">
                <a:latin typeface="Arial" panose="020B0604020202020204" pitchFamily="34" charset="0"/>
              </a:rPr>
              <a:t> </a:t>
            </a:r>
            <a:endParaRPr lang="en-US" altLang="zh-CN" b="0" dirty="0">
              <a:latin typeface="Arial" panose="020B0604020202020204" pitchFamily="34" charset="0"/>
            </a:endParaRPr>
          </a:p>
        </p:txBody>
      </p:sp>
      <p:sp>
        <p:nvSpPr>
          <p:cNvPr id="12313" name="Rectangle 25"/>
          <p:cNvSpPr/>
          <p:nvPr/>
        </p:nvSpPr>
        <p:spPr>
          <a:xfrm>
            <a:off x="0" y="3298825"/>
            <a:ext cx="9144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r>
              <a:rPr lang="en-US" altLang="zh-CN" sz="1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altLang="zh-CN" sz="1100" b="0" dirty="0">
                <a:latin typeface="Arial" panose="020B0604020202020204" pitchFamily="34" charset="0"/>
              </a:rPr>
              <a:t> </a:t>
            </a:r>
            <a:endParaRPr lang="en-US" altLang="zh-CN" b="0" dirty="0">
              <a:latin typeface="Arial" panose="020B0604020202020204" pitchFamily="34" charset="0"/>
            </a:endParaRPr>
          </a:p>
        </p:txBody>
      </p:sp>
      <p:grpSp>
        <p:nvGrpSpPr>
          <p:cNvPr id="2" name="Group 28"/>
          <p:cNvGrpSpPr/>
          <p:nvPr/>
        </p:nvGrpSpPr>
        <p:grpSpPr>
          <a:xfrm>
            <a:off x="685800" y="4038600"/>
            <a:ext cx="7620000" cy="1524000"/>
            <a:chOff x="432" y="2976"/>
            <a:chExt cx="4800" cy="960"/>
          </a:xfrm>
        </p:grpSpPr>
        <p:sp>
          <p:nvSpPr>
            <p:cNvPr id="25626" name="Rectangle 26"/>
            <p:cNvSpPr>
              <a:spLocks noChangeArrowheads="1"/>
            </p:cNvSpPr>
            <p:nvPr/>
          </p:nvSpPr>
          <p:spPr bwMode="auto">
            <a:xfrm>
              <a:off x="432" y="2976"/>
              <a:ext cx="4800" cy="960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33" name="Rectangle 22"/>
            <p:cNvSpPr/>
            <p:nvPr/>
          </p:nvSpPr>
          <p:spPr>
            <a:xfrm>
              <a:off x="672" y="2986"/>
              <a:ext cx="960" cy="9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>
                <a:spcBef>
                  <a:spcPct val="40000"/>
                </a:spcBef>
              </a:pPr>
              <a:r>
                <a:rPr lang="zh-CN" altLang="en-US" sz="2000" dirty="0">
                  <a:latin typeface="宋体" panose="02010600030101010101" pitchFamily="2" charset="-122"/>
                </a:rPr>
                <a:t>双重否定律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 eaLnBrk="0" hangingPunct="0">
                <a:spcBef>
                  <a:spcPct val="40000"/>
                </a:spcBef>
              </a:pPr>
              <a:r>
                <a:rPr lang="zh-CN" altLang="en-US" sz="2000" dirty="0">
                  <a:latin typeface="宋体" panose="02010600030101010101" pitchFamily="2" charset="-122"/>
                </a:rPr>
                <a:t>德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sz="2000" dirty="0">
                  <a:latin typeface="宋体" panose="02010600030101010101" pitchFamily="2" charset="-122"/>
                </a:rPr>
                <a:t>摩根律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 eaLnBrk="0" hangingPunct="0">
                <a:spcBef>
                  <a:spcPct val="40000"/>
                </a:spcBef>
              </a:pPr>
              <a:r>
                <a:rPr lang="zh-CN" altLang="en-US" sz="2000" dirty="0">
                  <a:latin typeface="宋体" panose="02010600030101010101" pitchFamily="2" charset="-122"/>
                </a:rPr>
                <a:t>量词转换律</a:t>
              </a:r>
              <a:r>
                <a:rPr lang="zh-CN" altLang="en-US" sz="2000" b="0" dirty="0">
                  <a:latin typeface="Arial" panose="020B0604020202020204" pitchFamily="34" charset="0"/>
                </a:rPr>
                <a:t> </a:t>
              </a:r>
              <a:endParaRPr lang="zh-CN" altLang="en-US" sz="2000" b="0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12301" name="Object 21"/>
            <p:cNvGraphicFramePr/>
            <p:nvPr/>
          </p:nvGraphicFramePr>
          <p:xfrm>
            <a:off x="1584" y="3034"/>
            <a:ext cx="96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8" name="" r:id="rId7" imgW="800100" imgH="203200" progId="Equation.3">
                    <p:embed/>
                  </p:oleObj>
                </mc:Choice>
                <mc:Fallback>
                  <p:oleObj name="" r:id="rId7" imgW="800100" imgH="203200" progId="Equation.3">
                    <p:embed/>
                    <p:pic>
                      <p:nvPicPr>
                        <p:cNvPr id="0" name="图片 310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84" y="3034"/>
                          <a:ext cx="96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2" name="Object 20"/>
            <p:cNvGraphicFramePr/>
            <p:nvPr/>
          </p:nvGraphicFramePr>
          <p:xfrm>
            <a:off x="1583" y="3318"/>
            <a:ext cx="1825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" r:id="rId9" imgW="1446530" imgH="203200" progId="Equation.3">
                    <p:embed/>
                  </p:oleObj>
                </mc:Choice>
                <mc:Fallback>
                  <p:oleObj name="" r:id="rId9" imgW="1446530" imgH="203200" progId="Equation.3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83" y="3318"/>
                          <a:ext cx="1825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3" name="Object 19"/>
            <p:cNvGraphicFramePr/>
            <p:nvPr/>
          </p:nvGraphicFramePr>
          <p:xfrm>
            <a:off x="3360" y="3337"/>
            <a:ext cx="1680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11" imgW="1435100" imgH="203200" progId="Equation.3">
                    <p:embed/>
                  </p:oleObj>
                </mc:Choice>
                <mc:Fallback>
                  <p:oleObj name="" r:id="rId11" imgW="1435100" imgH="203200" progId="Equation.3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360" y="3337"/>
                          <a:ext cx="1680" cy="2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4" name="Object 24"/>
            <p:cNvGraphicFramePr/>
            <p:nvPr/>
          </p:nvGraphicFramePr>
          <p:xfrm>
            <a:off x="3264" y="3658"/>
            <a:ext cx="1392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" name="" r:id="rId13" imgW="1244600" imgH="203200" progId="Equation.3">
                    <p:embed/>
                  </p:oleObj>
                </mc:Choice>
                <mc:Fallback>
                  <p:oleObj name="" r:id="rId13" imgW="1244600" imgH="203200" progId="Equation.3">
                    <p:embed/>
                    <p:pic>
                      <p:nvPicPr>
                        <p:cNvPr id="0" name="图片 310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264" y="3658"/>
                          <a:ext cx="1392" cy="2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5" name="Object 23"/>
            <p:cNvGraphicFramePr/>
            <p:nvPr/>
          </p:nvGraphicFramePr>
          <p:xfrm>
            <a:off x="1618" y="3658"/>
            <a:ext cx="1421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" r:id="rId15" imgW="1268730" imgH="203200" progId="Equation.3">
                    <p:embed/>
                  </p:oleObj>
                </mc:Choice>
                <mc:Fallback>
                  <p:oleObj name="" r:id="rId15" imgW="1268730" imgH="203200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618" y="3658"/>
                          <a:ext cx="1421" cy="2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40"/>
          <p:cNvGrpSpPr/>
          <p:nvPr/>
        </p:nvGrpSpPr>
        <p:grpSpPr>
          <a:xfrm>
            <a:off x="990600" y="3505200"/>
            <a:ext cx="6553200" cy="457200"/>
            <a:chOff x="624" y="2256"/>
            <a:chExt cx="4068" cy="288"/>
          </a:xfrm>
        </p:grpSpPr>
        <p:sp>
          <p:nvSpPr>
            <p:cNvPr id="12331" name="Rectangle 39"/>
            <p:cNvSpPr/>
            <p:nvPr/>
          </p:nvSpPr>
          <p:spPr>
            <a:xfrm>
              <a:off x="624" y="2256"/>
              <a:ext cx="406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</a:pPr>
              <a:r>
                <a:rPr lang="en-US" altLang="zh-CN" sz="2400" b="0" dirty="0">
                  <a:latin typeface="Times New Roman" panose="02020603050405020304" pitchFamily="18" charset="0"/>
                </a:rPr>
                <a:t> 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）把否定符号</a:t>
              </a:r>
              <a:r>
                <a:rPr lang="zh-CN" altLang="en-US" sz="2400" dirty="0">
                  <a:latin typeface="Arial" panose="020B0604020202020204" pitchFamily="34" charset="0"/>
                </a:rPr>
                <a:t>     移到紧靠谓词的位置上</a:t>
              </a:r>
              <a:endParaRPr lang="zh-CN" altLang="en-US" sz="2400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12300" name="Object 31"/>
            <p:cNvGraphicFramePr/>
            <p:nvPr/>
          </p:nvGraphicFramePr>
          <p:xfrm>
            <a:off x="2208" y="2352"/>
            <a:ext cx="240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" r:id="rId17" imgW="152400" imgH="101600" progId="Equation.3">
                    <p:embed/>
                  </p:oleObj>
                </mc:Choice>
                <mc:Fallback>
                  <p:oleObj name="" r:id="rId17" imgW="152400" imgH="101600" progId="Equation.3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CC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08" y="2352"/>
                          <a:ext cx="240" cy="1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7"/>
          <p:cNvGrpSpPr/>
          <p:nvPr/>
        </p:nvGrpSpPr>
        <p:grpSpPr>
          <a:xfrm>
            <a:off x="1219200" y="2819400"/>
            <a:ext cx="6400800" cy="533400"/>
            <a:chOff x="720" y="1824"/>
            <a:chExt cx="4032" cy="336"/>
          </a:xfrm>
        </p:grpSpPr>
        <p:sp>
          <p:nvSpPr>
            <p:cNvPr id="12330" name="Rectangle 18"/>
            <p:cNvSpPr/>
            <p:nvPr/>
          </p:nvSpPr>
          <p:spPr>
            <a:xfrm>
              <a:off x="720" y="1824"/>
              <a:ext cx="4032" cy="33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12298" name="Object 16"/>
            <p:cNvGraphicFramePr/>
            <p:nvPr/>
          </p:nvGraphicFramePr>
          <p:xfrm>
            <a:off x="816" y="1864"/>
            <a:ext cx="1392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" r:id="rId19" imgW="1192530" imgH="203200" progId="Equation.3">
                    <p:embed/>
                  </p:oleObj>
                </mc:Choice>
                <mc:Fallback>
                  <p:oleObj name="" r:id="rId19" imgW="1192530" imgH="203200" progId="Equation.3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16" y="1864"/>
                          <a:ext cx="1392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9" name="Object 15"/>
            <p:cNvGraphicFramePr/>
            <p:nvPr/>
          </p:nvGraphicFramePr>
          <p:xfrm>
            <a:off x="2400" y="1872"/>
            <a:ext cx="2304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" r:id="rId21" imgW="2044700" imgH="203200" progId="Equation.3">
                    <p:embed/>
                  </p:oleObj>
                </mc:Choice>
                <mc:Fallback>
                  <p:oleObj name="" r:id="rId21" imgW="2044700" imgH="203200" progId="Equation.3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22">
                          <a:clrChange>
                            <a:clrFrom>
                              <a:srgbClr val="000000"/>
                            </a:clrFrom>
                            <a:clrTo>
                              <a:srgbClr val="0000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00" y="1872"/>
                          <a:ext cx="2304" cy="2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317" name="Rectangle 34"/>
          <p:cNvSpPr/>
          <p:nvPr/>
        </p:nvSpPr>
        <p:spPr>
          <a:xfrm>
            <a:off x="314325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" name="Group 48"/>
          <p:cNvGrpSpPr/>
          <p:nvPr/>
        </p:nvGrpSpPr>
        <p:grpSpPr>
          <a:xfrm>
            <a:off x="1230313" y="2895600"/>
            <a:ext cx="6694487" cy="457200"/>
            <a:chOff x="864" y="3445"/>
            <a:chExt cx="4114" cy="357"/>
          </a:xfrm>
        </p:grpSpPr>
        <p:graphicFrame>
          <p:nvGraphicFramePr>
            <p:cNvPr id="12297" name="Object 13"/>
            <p:cNvGraphicFramePr/>
            <p:nvPr/>
          </p:nvGraphicFramePr>
          <p:xfrm>
            <a:off x="1356" y="3445"/>
            <a:ext cx="3622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23" imgW="2994660" imgH="203200" progId="Equation.3">
                    <p:embed/>
                  </p:oleObj>
                </mc:Choice>
                <mc:Fallback>
                  <p:oleObj name="" r:id="rId23" imgW="2994660" imgH="203200" progId="Equation.3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356" y="3445"/>
                          <a:ext cx="3622" cy="3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29" name="AutoShape 46"/>
            <p:cNvSpPr/>
            <p:nvPr/>
          </p:nvSpPr>
          <p:spPr>
            <a:xfrm>
              <a:off x="864" y="3552"/>
              <a:ext cx="432" cy="144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49"/>
          <p:cNvGrpSpPr/>
          <p:nvPr/>
        </p:nvGrpSpPr>
        <p:grpSpPr>
          <a:xfrm>
            <a:off x="1219200" y="4191000"/>
            <a:ext cx="6934200" cy="431800"/>
            <a:chOff x="1008" y="3888"/>
            <a:chExt cx="4368" cy="272"/>
          </a:xfrm>
        </p:grpSpPr>
        <p:graphicFrame>
          <p:nvGraphicFramePr>
            <p:cNvPr id="12296" name="Object 33"/>
            <p:cNvGraphicFramePr/>
            <p:nvPr/>
          </p:nvGraphicFramePr>
          <p:xfrm>
            <a:off x="1488" y="3888"/>
            <a:ext cx="388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" r:id="rId25" imgW="2857500" imgH="203200" progId="Equation.3">
                    <p:embed/>
                  </p:oleObj>
                </mc:Choice>
                <mc:Fallback>
                  <p:oleObj name="" r:id="rId25" imgW="2857500" imgH="203200" progId="Equation.3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488" y="3888"/>
                          <a:ext cx="3888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28" name="AutoShape 47"/>
            <p:cNvSpPr/>
            <p:nvPr/>
          </p:nvSpPr>
          <p:spPr>
            <a:xfrm>
              <a:off x="1008" y="3936"/>
              <a:ext cx="432" cy="144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25650" name="Rectangle 50"/>
          <p:cNvSpPr/>
          <p:nvPr/>
        </p:nvSpPr>
        <p:spPr>
          <a:xfrm>
            <a:off x="1066800" y="4953000"/>
            <a:ext cx="3124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）变量标准化</a:t>
            </a:r>
            <a:r>
              <a:rPr lang="zh-CN" altLang="en-US" sz="2400" b="0" dirty="0">
                <a:latin typeface="Arial" panose="020B0604020202020204" pitchFamily="34" charset="0"/>
              </a:rPr>
              <a:t> </a:t>
            </a:r>
            <a:endParaRPr lang="zh-CN" altLang="en-US" sz="2400" b="0" dirty="0">
              <a:latin typeface="Arial" panose="020B0604020202020204" pitchFamily="34" charset="0"/>
            </a:endParaRPr>
          </a:p>
        </p:txBody>
      </p:sp>
      <p:sp>
        <p:nvSpPr>
          <p:cNvPr id="12321" name="Rectangle 53"/>
          <p:cNvSpPr/>
          <p:nvPr/>
        </p:nvSpPr>
        <p:spPr>
          <a:xfrm>
            <a:off x="3890963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7" name="Group 55"/>
          <p:cNvGrpSpPr/>
          <p:nvPr/>
        </p:nvGrpSpPr>
        <p:grpSpPr>
          <a:xfrm>
            <a:off x="1981200" y="5629275"/>
            <a:ext cx="4572000" cy="390525"/>
            <a:chOff x="1248" y="3552"/>
            <a:chExt cx="2880" cy="246"/>
          </a:xfrm>
        </p:grpSpPr>
        <p:sp>
          <p:nvSpPr>
            <p:cNvPr id="12327" name="Rectangle 54"/>
            <p:cNvSpPr/>
            <p:nvPr/>
          </p:nvSpPr>
          <p:spPr>
            <a:xfrm>
              <a:off x="1248" y="3552"/>
              <a:ext cx="2880" cy="24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12294" name="Object 52"/>
            <p:cNvGraphicFramePr/>
            <p:nvPr/>
          </p:nvGraphicFramePr>
          <p:xfrm>
            <a:off x="2784" y="3600"/>
            <a:ext cx="1344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" r:id="rId27" imgW="1358900" imgH="203200" progId="Equation.3">
                    <p:embed/>
                  </p:oleObj>
                </mc:Choice>
                <mc:Fallback>
                  <p:oleObj name="" r:id="rId27" imgW="1358900" imgH="203200" progId="Equation.3">
                    <p:embed/>
                    <p:pic>
                      <p:nvPicPr>
                        <p:cNvPr id="0" name="图片 3112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2784" y="3600"/>
                          <a:ext cx="1344" cy="1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5" name="Object 51"/>
            <p:cNvGraphicFramePr/>
            <p:nvPr/>
          </p:nvGraphicFramePr>
          <p:xfrm>
            <a:off x="1332" y="3600"/>
            <a:ext cx="132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8" name="" r:id="rId29" imgW="1344930" imgH="203200" progId="Equation.3">
                    <p:embed/>
                  </p:oleObj>
                </mc:Choice>
                <mc:Fallback>
                  <p:oleObj name="" r:id="rId29" imgW="1344930" imgH="203200" progId="Equation.3">
                    <p:embed/>
                    <p:pic>
                      <p:nvPicPr>
                        <p:cNvPr id="0" name="图片 3117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332" y="3600"/>
                          <a:ext cx="1321" cy="1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323" name="Rectangle 57"/>
          <p:cNvSpPr/>
          <p:nvPr/>
        </p:nvSpPr>
        <p:spPr>
          <a:xfrm>
            <a:off x="316230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8" name="Group 59"/>
          <p:cNvGrpSpPr/>
          <p:nvPr/>
        </p:nvGrpSpPr>
        <p:grpSpPr>
          <a:xfrm>
            <a:off x="1219200" y="5715000"/>
            <a:ext cx="6705600" cy="381000"/>
            <a:chOff x="1008" y="3817"/>
            <a:chExt cx="3552" cy="215"/>
          </a:xfrm>
        </p:grpSpPr>
        <p:graphicFrame>
          <p:nvGraphicFramePr>
            <p:cNvPr id="12293" name="Object 56"/>
            <p:cNvGraphicFramePr/>
            <p:nvPr/>
          </p:nvGraphicFramePr>
          <p:xfrm>
            <a:off x="1536" y="3817"/>
            <a:ext cx="302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" r:id="rId31" imgW="2819400" imgH="203200" progId="Equation.3">
                    <p:embed/>
                  </p:oleObj>
                </mc:Choice>
                <mc:Fallback>
                  <p:oleObj name="" r:id="rId31" imgW="2819400" imgH="203200" progId="Equation.3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1536" y="3817"/>
                          <a:ext cx="3024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26" name="AutoShape 58"/>
            <p:cNvSpPr/>
            <p:nvPr/>
          </p:nvSpPr>
          <p:spPr>
            <a:xfrm>
              <a:off x="1008" y="3840"/>
              <a:ext cx="432" cy="144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2325" name="Rectangle 61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5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9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381000" y="990600"/>
            <a:ext cx="8382000" cy="5562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E7FFE7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21" name="Rectangle 3"/>
          <p:cNvSpPr>
            <a:spLocks noGrp="1"/>
          </p:cNvSpPr>
          <p:nvPr>
            <p:ph idx="1"/>
          </p:nvPr>
        </p:nvSpPr>
        <p:spPr>
          <a:xfrm>
            <a:off x="457200" y="1600200"/>
            <a:ext cx="7804150" cy="4937125"/>
          </a:xfrm>
        </p:spPr>
        <p:txBody>
          <a:bodyPr vert="horz" wrap="square" lIns="91440" tIns="45720" rIns="91440" bIns="45720" anchor="t"/>
          <a:p>
            <a:pPr marL="571500" indent="-571500" algn="just" eaLnBrk="1" hangingPunct="1"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）消去存在量词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marL="571500" indent="-571500" eaLnBrk="1" hangingPunct="1">
              <a:buNone/>
            </a:pPr>
            <a:r>
              <a:rPr lang="zh-CN" altLang="en-US" sz="2400" dirty="0"/>
              <a:t>    </a:t>
            </a:r>
            <a:r>
              <a:rPr lang="en-US" altLang="zh-CN" sz="2400" dirty="0">
                <a:latin typeface="Times New Roman" panose="02020603050405020304" pitchFamily="18" charset="0"/>
              </a:rPr>
              <a:t>a. </a:t>
            </a:r>
            <a:r>
              <a:rPr lang="zh-CN" altLang="en-US" sz="2400" dirty="0">
                <a:latin typeface="Times New Roman" panose="02020603050405020304" pitchFamily="18" charset="0"/>
              </a:rPr>
              <a:t>存在量词不出现在全称量词的辖域内。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571500" indent="-571500" eaLnBrk="1" hangingPunct="1"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</a:rPr>
              <a:t>b. </a:t>
            </a:r>
            <a:r>
              <a:rPr lang="zh-CN" altLang="en-US" sz="2400" dirty="0">
                <a:latin typeface="Times New Roman" panose="02020603050405020304" pitchFamily="18" charset="0"/>
              </a:rPr>
              <a:t>存在量词出现</a:t>
            </a:r>
            <a:r>
              <a:rPr lang="zh-CN" altLang="en-US" sz="2400" dirty="0"/>
              <a:t>在一个或者多个全称量词的辖域内。</a:t>
            </a:r>
            <a:endParaRPr lang="zh-CN" altLang="en-US" sz="2400" dirty="0"/>
          </a:p>
        </p:txBody>
      </p:sp>
      <p:grpSp>
        <p:nvGrpSpPr>
          <p:cNvPr id="2" name="Group 23"/>
          <p:cNvGrpSpPr/>
          <p:nvPr/>
        </p:nvGrpSpPr>
        <p:grpSpPr>
          <a:xfrm>
            <a:off x="838200" y="3182938"/>
            <a:ext cx="6632575" cy="931862"/>
            <a:chOff x="615" y="3253"/>
            <a:chExt cx="4178" cy="587"/>
          </a:xfrm>
        </p:grpSpPr>
        <p:grpSp>
          <p:nvGrpSpPr>
            <p:cNvPr id="13335" name="Group 21"/>
            <p:cNvGrpSpPr/>
            <p:nvPr/>
          </p:nvGrpSpPr>
          <p:grpSpPr>
            <a:xfrm>
              <a:off x="615" y="3596"/>
              <a:ext cx="4178" cy="244"/>
              <a:chOff x="1008" y="3548"/>
              <a:chExt cx="4178" cy="244"/>
            </a:xfrm>
          </p:grpSpPr>
          <p:graphicFrame>
            <p:nvGraphicFramePr>
              <p:cNvPr id="13318" name="Object 17"/>
              <p:cNvGraphicFramePr/>
              <p:nvPr/>
            </p:nvGraphicFramePr>
            <p:xfrm>
              <a:off x="1639" y="3548"/>
              <a:ext cx="3547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1" name="" r:id="rId1" imgW="2905760" imgH="203200" progId="Equation.3">
                      <p:embed/>
                    </p:oleObj>
                  </mc:Choice>
                  <mc:Fallback>
                    <p:oleObj name="" r:id="rId1" imgW="2905760" imgH="203200" progId="Equation.3">
                      <p:embed/>
                      <p:pic>
                        <p:nvPicPr>
                          <p:cNvPr id="0" name="图片 3110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639" y="3548"/>
                            <a:ext cx="3547" cy="24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36" name="AutoShape 19"/>
              <p:cNvSpPr/>
              <p:nvPr/>
            </p:nvSpPr>
            <p:spPr>
              <a:xfrm>
                <a:off x="1008" y="3600"/>
                <a:ext cx="576" cy="144"/>
              </a:xfrm>
              <a:prstGeom prst="leftRightArrow">
                <a:avLst>
                  <a:gd name="adj1" fmla="val 50000"/>
                  <a:gd name="adj2" fmla="val 8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</p:grpSp>
        <p:graphicFrame>
          <p:nvGraphicFramePr>
            <p:cNvPr id="13317" name="Object 22"/>
            <p:cNvGraphicFramePr/>
            <p:nvPr/>
          </p:nvGraphicFramePr>
          <p:xfrm>
            <a:off x="672" y="3253"/>
            <a:ext cx="615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" r:id="rId3" imgW="622300" imgH="431800" progId="Equation.3">
                    <p:embed/>
                  </p:oleObj>
                </mc:Choice>
                <mc:Fallback>
                  <p:oleObj name="" r:id="rId3" imgW="622300" imgH="431800" progId="Equation.3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72" y="3253"/>
                          <a:ext cx="615" cy="4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23" name="Rectangle 9"/>
          <p:cNvSpPr/>
          <p:nvPr/>
        </p:nvSpPr>
        <p:spPr>
          <a:xfrm>
            <a:off x="327660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24" name="Rectangle 11"/>
          <p:cNvSpPr/>
          <p:nvPr/>
        </p:nvSpPr>
        <p:spPr>
          <a:xfrm>
            <a:off x="3948113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4" name="Group 32"/>
          <p:cNvGrpSpPr/>
          <p:nvPr/>
        </p:nvGrpSpPr>
        <p:grpSpPr>
          <a:xfrm>
            <a:off x="914400" y="3124200"/>
            <a:ext cx="7426325" cy="2286000"/>
            <a:chOff x="576" y="1776"/>
            <a:chExt cx="4678" cy="1440"/>
          </a:xfrm>
        </p:grpSpPr>
        <p:grpSp>
          <p:nvGrpSpPr>
            <p:cNvPr id="13332" name="Group 30"/>
            <p:cNvGrpSpPr/>
            <p:nvPr/>
          </p:nvGrpSpPr>
          <p:grpSpPr>
            <a:xfrm>
              <a:off x="576" y="1776"/>
              <a:ext cx="4630" cy="1440"/>
              <a:chOff x="842" y="1728"/>
              <a:chExt cx="4630" cy="1440"/>
            </a:xfrm>
          </p:grpSpPr>
          <p:sp>
            <p:nvSpPr>
              <p:cNvPr id="13334" name="Rectangle 15"/>
              <p:cNvSpPr/>
              <p:nvPr/>
            </p:nvSpPr>
            <p:spPr>
              <a:xfrm>
                <a:off x="842" y="1728"/>
                <a:ext cx="4630" cy="1440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graphicFrame>
            <p:nvGraphicFramePr>
              <p:cNvPr id="13315" name="Object 8"/>
              <p:cNvGraphicFramePr/>
              <p:nvPr/>
            </p:nvGraphicFramePr>
            <p:xfrm>
              <a:off x="890" y="1755"/>
              <a:ext cx="4246" cy="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0" name="" r:id="rId5" imgW="3238500" imgH="685800" progId="Equation.3">
                      <p:embed/>
                    </p:oleObj>
                  </mc:Choice>
                  <mc:Fallback>
                    <p:oleObj name="" r:id="rId5" imgW="3238500" imgH="685800" progId="Equation.3">
                      <p:embed/>
                      <p:pic>
                        <p:nvPicPr>
                          <p:cNvPr id="0" name="图片 3119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890" y="1755"/>
                            <a:ext cx="4246" cy="83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16" name="Object 10"/>
              <p:cNvGraphicFramePr/>
              <p:nvPr/>
            </p:nvGraphicFramePr>
            <p:xfrm>
              <a:off x="3228" y="2309"/>
              <a:ext cx="1505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0" name="" r:id="rId7" imgW="1206500" imgH="228600" progId="Equation.3">
                      <p:embed/>
                    </p:oleObj>
                  </mc:Choice>
                  <mc:Fallback>
                    <p:oleObj name="" r:id="rId7" imgW="1206500" imgH="228600" progId="Equation.3">
                      <p:embed/>
                      <p:pic>
                        <p:nvPicPr>
                          <p:cNvPr id="0" name="图片 3109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228" y="2309"/>
                            <a:ext cx="1505" cy="28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333" name="Rectangle 14"/>
            <p:cNvSpPr/>
            <p:nvPr/>
          </p:nvSpPr>
          <p:spPr>
            <a:xfrm>
              <a:off x="624" y="2688"/>
              <a:ext cx="4630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</a:pPr>
              <a:r>
                <a:rPr lang="en-US" altLang="zh-CN" sz="2400" b="0" dirty="0">
                  <a:latin typeface="Times New Roman" panose="02020603050405020304" pitchFamily="18" charset="0"/>
                </a:rPr>
                <a:t>Skolem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化：用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Skolem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函数代替每个存在量词量化的变量的过程。</a:t>
              </a:r>
              <a:r>
                <a:rPr lang="zh-CN" altLang="en-US" sz="1100" b="0" dirty="0">
                  <a:latin typeface="Times New Roman" panose="02020603050405020304" pitchFamily="18" charset="0"/>
                </a:rPr>
                <a:t> </a:t>
              </a:r>
              <a:endParaRPr lang="zh-CN" altLang="en-US" sz="1100" b="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3326" name="Rectangle 18"/>
          <p:cNvSpPr/>
          <p:nvPr/>
        </p:nvSpPr>
        <p:spPr>
          <a:xfrm>
            <a:off x="3109913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48" name="Rectangle 24"/>
          <p:cNvSpPr/>
          <p:nvPr/>
        </p:nvSpPr>
        <p:spPr>
          <a:xfrm>
            <a:off x="603250" y="4213225"/>
            <a:ext cx="3476625" cy="968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</a:rPr>
              <a:t>）化为前束形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400" b="0" dirty="0">
                <a:latin typeface="Arial" panose="020B0604020202020204" pitchFamily="34" charset="0"/>
              </a:rPr>
              <a:t>  前束形</a:t>
            </a:r>
            <a:r>
              <a:rPr lang="en-US" altLang="zh-CN" sz="2400" b="0" dirty="0">
                <a:latin typeface="Arial" panose="020B0604020202020204" pitchFamily="34" charset="0"/>
              </a:rPr>
              <a:t>=</a:t>
            </a:r>
            <a:r>
              <a:rPr lang="zh-CN" altLang="en-US" sz="2400" b="0" dirty="0">
                <a:latin typeface="Arial" panose="020B0604020202020204" pitchFamily="34" charset="0"/>
              </a:rPr>
              <a:t>（前缀）</a:t>
            </a:r>
            <a:r>
              <a:rPr lang="en-US" altLang="zh-CN" sz="2400" b="0" dirty="0">
                <a:latin typeface="Arial" panose="020B0604020202020204" pitchFamily="34" charset="0"/>
              </a:rPr>
              <a:t>{</a:t>
            </a:r>
            <a:r>
              <a:rPr lang="zh-CN" altLang="en-US" sz="2400" b="0" dirty="0">
                <a:latin typeface="Arial" panose="020B0604020202020204" pitchFamily="34" charset="0"/>
              </a:rPr>
              <a:t>母式</a:t>
            </a:r>
            <a:r>
              <a:rPr lang="en-US" altLang="zh-CN" sz="2400" b="0" dirty="0">
                <a:latin typeface="Arial" panose="020B0604020202020204" pitchFamily="34" charset="0"/>
              </a:rPr>
              <a:t>}</a:t>
            </a:r>
            <a:endParaRPr lang="en-US" altLang="zh-CN" sz="2400" b="0" dirty="0">
              <a:latin typeface="Arial" panose="020B0604020202020204" pitchFamily="34" charset="0"/>
            </a:endParaRPr>
          </a:p>
        </p:txBody>
      </p:sp>
      <p:sp>
        <p:nvSpPr>
          <p:cNvPr id="26650" name="AutoShape 26"/>
          <p:cNvSpPr/>
          <p:nvPr/>
        </p:nvSpPr>
        <p:spPr>
          <a:xfrm>
            <a:off x="1803400" y="5449888"/>
            <a:ext cx="4673600" cy="909637"/>
          </a:xfrm>
          <a:prstGeom prst="accentCallout2">
            <a:avLst>
              <a:gd name="adj1" fmla="val 12565"/>
              <a:gd name="adj2" fmla="val -1630"/>
              <a:gd name="adj3" fmla="val 12565"/>
              <a:gd name="adj4" fmla="val -6352"/>
              <a:gd name="adj5" fmla="val -33681"/>
              <a:gd name="adj6" fmla="val -11245"/>
            </a:avLst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just">
              <a:lnSpc>
                <a:spcPct val="100000"/>
              </a:lnSpc>
            </a:pPr>
            <a:r>
              <a:rPr lang="zh-CN" altLang="en-US" sz="2400" b="0" dirty="0">
                <a:latin typeface="宋体" panose="02010600030101010101" pitchFamily="2" charset="-122"/>
              </a:rPr>
              <a:t>（前缀）：全称量词串。</a:t>
            </a:r>
            <a:endParaRPr lang="zh-CN" altLang="en-US" sz="2400" b="0" dirty="0">
              <a:latin typeface="宋体" panose="02010600030101010101" pitchFamily="2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zh-CN" altLang="en-US" sz="2400" b="0" dirty="0">
                <a:latin typeface="宋体" panose="02010600030101010101" pitchFamily="2" charset="-122"/>
              </a:rPr>
              <a:t>母式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sz="2400" b="0" dirty="0">
                <a:latin typeface="宋体" panose="02010600030101010101" pitchFamily="2" charset="-122"/>
              </a:rPr>
              <a:t>：不含量词的谓词公式。</a:t>
            </a:r>
            <a:r>
              <a:rPr lang="zh-CN" altLang="en-US" b="0" dirty="0">
                <a:latin typeface="Arial" panose="020B0604020202020204" pitchFamily="34" charset="0"/>
              </a:rPr>
              <a:t> </a:t>
            </a:r>
            <a:endParaRPr lang="zh-CN" altLang="en-US" b="0" dirty="0">
              <a:latin typeface="Arial" panose="020B0604020202020204" pitchFamily="34" charset="0"/>
            </a:endParaRPr>
          </a:p>
        </p:txBody>
      </p:sp>
      <p:sp>
        <p:nvSpPr>
          <p:cNvPr id="13329" name="Rectangle 28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3330" name="Group 33"/>
          <p:cNvGrpSpPr/>
          <p:nvPr/>
        </p:nvGrpSpPr>
        <p:grpSpPr>
          <a:xfrm>
            <a:off x="838200" y="1143000"/>
            <a:ext cx="6705600" cy="381000"/>
            <a:chOff x="1008" y="3817"/>
            <a:chExt cx="3552" cy="215"/>
          </a:xfrm>
        </p:grpSpPr>
        <p:graphicFrame>
          <p:nvGraphicFramePr>
            <p:cNvPr id="13314" name="Object 34"/>
            <p:cNvGraphicFramePr/>
            <p:nvPr/>
          </p:nvGraphicFramePr>
          <p:xfrm>
            <a:off x="1536" y="3817"/>
            <a:ext cx="302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" r:id="rId9" imgW="2819400" imgH="203200" progId="Equation.3">
                    <p:embed/>
                  </p:oleObj>
                </mc:Choice>
                <mc:Fallback>
                  <p:oleObj name="" r:id="rId9" imgW="2819400" imgH="203200" progId="Equation.3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36" y="3817"/>
                          <a:ext cx="3024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1" name="AutoShape 35"/>
            <p:cNvSpPr/>
            <p:nvPr/>
          </p:nvSpPr>
          <p:spPr>
            <a:xfrm>
              <a:off x="1008" y="3840"/>
              <a:ext cx="432" cy="144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8" grpId="0"/>
      <p:bldP spid="2665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45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82983" name="Rectangle 39"/>
          <p:cNvSpPr>
            <a:spLocks noChangeArrowheads="1"/>
          </p:cNvSpPr>
          <p:nvPr/>
        </p:nvSpPr>
        <p:spPr bwMode="auto">
          <a:xfrm>
            <a:off x="304800" y="914400"/>
            <a:ext cx="8534400" cy="5334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E7FFE7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Rectangle 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4348" name="Rectangle 4"/>
          <p:cNvSpPr>
            <a:spLocks noGrp="1"/>
          </p:cNvSpPr>
          <p:nvPr>
            <p:ph idx="1"/>
          </p:nvPr>
        </p:nvSpPr>
        <p:spPr>
          <a:xfrm>
            <a:off x="152400" y="984250"/>
            <a:ext cx="8642350" cy="1606550"/>
          </a:xfrm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6</a:t>
            </a:r>
            <a:r>
              <a:rPr lang="zh-CN" altLang="en-US" sz="2400" b="1" dirty="0">
                <a:latin typeface="Times New Roman" panose="02020603050405020304" pitchFamily="18" charset="0"/>
              </a:rPr>
              <a:t>）化为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Skolem 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标准形</a:t>
            </a:r>
            <a:r>
              <a:rPr lang="zh-CN" altLang="en-US" sz="2400" b="1" dirty="0"/>
              <a:t> </a:t>
            </a:r>
            <a:endParaRPr lang="zh-CN" altLang="en-US" sz="2400" b="1" dirty="0"/>
          </a:p>
        </p:txBody>
      </p:sp>
      <p:sp>
        <p:nvSpPr>
          <p:cNvPr id="14349" name="Rectangle 7"/>
          <p:cNvSpPr/>
          <p:nvPr/>
        </p:nvSpPr>
        <p:spPr>
          <a:xfrm>
            <a:off x="3871913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3225800" y="1524000"/>
            <a:ext cx="5461000" cy="1235075"/>
            <a:chOff x="2032" y="960"/>
            <a:chExt cx="3440" cy="778"/>
          </a:xfrm>
        </p:grpSpPr>
        <p:sp>
          <p:nvSpPr>
            <p:cNvPr id="82955" name="AutoShape 11"/>
            <p:cNvSpPr/>
            <p:nvPr/>
          </p:nvSpPr>
          <p:spPr bwMode="auto">
            <a:xfrm>
              <a:off x="2032" y="960"/>
              <a:ext cx="3440" cy="768"/>
            </a:xfrm>
            <a:prstGeom prst="borderCallout2">
              <a:avLst>
                <a:gd name="adj1" fmla="val 9375"/>
                <a:gd name="adj2" fmla="val -1394"/>
                <a:gd name="adj3" fmla="val 9375"/>
                <a:gd name="adj4" fmla="val -6745"/>
                <a:gd name="adj5" fmla="val -11847"/>
                <a:gd name="adj6" fmla="val -12296"/>
              </a:avLst>
            </a:prstGeom>
            <a:gradFill rotWithShape="0">
              <a:gsLst>
                <a:gs pos="0">
                  <a:schemeClr val="bg1"/>
                </a:gs>
                <a:gs pos="50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4370" name="Group 10"/>
            <p:cNvGrpSpPr/>
            <p:nvPr/>
          </p:nvGrpSpPr>
          <p:grpSpPr>
            <a:xfrm>
              <a:off x="2256" y="980"/>
              <a:ext cx="3120" cy="758"/>
              <a:chOff x="2448" y="576"/>
              <a:chExt cx="3120" cy="758"/>
            </a:xfrm>
          </p:grpSpPr>
          <p:sp>
            <p:nvSpPr>
              <p:cNvPr id="14371" name="Rectangle 9"/>
              <p:cNvSpPr/>
              <p:nvPr/>
            </p:nvSpPr>
            <p:spPr>
              <a:xfrm>
                <a:off x="2448" y="576"/>
                <a:ext cx="3120" cy="7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lnSpc>
                    <a:spcPct val="100000"/>
                  </a:lnSpc>
                </a:pPr>
                <a:r>
                  <a:rPr lang="en-US" altLang="zh-CN" sz="2400" b="0" dirty="0">
                    <a:latin typeface="Times New Roman" panose="02020603050405020304" pitchFamily="18" charset="0"/>
                  </a:rPr>
                  <a:t>Skolem </a:t>
                </a:r>
                <a:r>
                  <a:rPr lang="zh-CN" altLang="en-US" sz="2400" b="0" dirty="0">
                    <a:latin typeface="Times New Roman" panose="02020603050405020304" pitchFamily="18" charset="0"/>
                  </a:rPr>
                  <a:t>标准形：</a:t>
                </a:r>
                <a:endParaRPr lang="zh-CN" altLang="en-US" sz="2400" b="0" i="1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500" b="0" i="1" dirty="0">
                    <a:latin typeface="Times New Roman" panose="02020603050405020304" pitchFamily="18" charset="0"/>
                  </a:rPr>
                  <a:t>M</a:t>
                </a:r>
                <a:r>
                  <a:rPr lang="zh-CN" altLang="en-US" sz="2400" b="0" dirty="0">
                    <a:latin typeface="Times New Roman" panose="02020603050405020304" pitchFamily="18" charset="0"/>
                  </a:rPr>
                  <a:t>：子句的合取式，称为</a:t>
                </a:r>
                <a:r>
                  <a:rPr lang="en-US" altLang="zh-CN" sz="2400" b="0" dirty="0">
                    <a:latin typeface="Times New Roman" panose="02020603050405020304" pitchFamily="18" charset="0"/>
                  </a:rPr>
                  <a:t>Skolem</a:t>
                </a:r>
                <a:r>
                  <a:rPr lang="zh-CN" altLang="en-US" sz="2400" b="0" dirty="0">
                    <a:latin typeface="Times New Roman" panose="02020603050405020304" pitchFamily="18" charset="0"/>
                  </a:rPr>
                  <a:t>标准</a:t>
                </a:r>
                <a:r>
                  <a:rPr lang="zh-CN" altLang="en-US" sz="2400" b="0" dirty="0">
                    <a:latin typeface="宋体" panose="02010600030101010101" pitchFamily="2" charset="-122"/>
                  </a:rPr>
                  <a:t>形的母式。</a:t>
                </a:r>
                <a:r>
                  <a:rPr lang="zh-CN" altLang="en-US" sz="1100" b="0" dirty="0">
                    <a:latin typeface="Arial" panose="020B0604020202020204" pitchFamily="34" charset="0"/>
                  </a:rPr>
                  <a:t> </a:t>
                </a:r>
                <a:endParaRPr lang="zh-CN" altLang="en-US" sz="1100" b="0" dirty="0">
                  <a:latin typeface="Arial" panose="020B0604020202020204" pitchFamily="34" charset="0"/>
                </a:endParaRPr>
              </a:p>
            </p:txBody>
          </p:sp>
          <p:graphicFrame>
            <p:nvGraphicFramePr>
              <p:cNvPr id="14344" name="Object 6"/>
              <p:cNvGraphicFramePr/>
              <p:nvPr/>
            </p:nvGraphicFramePr>
            <p:xfrm>
              <a:off x="3888" y="576"/>
              <a:ext cx="1536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6" name="" r:id="rId1" imgW="1397000" imgH="228600" progId="Equation.3">
                      <p:embed/>
                    </p:oleObj>
                  </mc:Choice>
                  <mc:Fallback>
                    <p:oleObj name="" r:id="rId1" imgW="1397000" imgH="228600" progId="Equation.3">
                      <p:embed/>
                      <p:pic>
                        <p:nvPicPr>
                          <p:cNvPr id="0" name="图片 3125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888" y="576"/>
                            <a:ext cx="1536" cy="25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4351" name="Rectangle 15"/>
          <p:cNvSpPr/>
          <p:nvPr/>
        </p:nvSpPr>
        <p:spPr>
          <a:xfrm>
            <a:off x="352425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352" name="Rectangle 17"/>
          <p:cNvSpPr/>
          <p:nvPr/>
        </p:nvSpPr>
        <p:spPr>
          <a:xfrm>
            <a:off x="352425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4" name="Group 18"/>
          <p:cNvGrpSpPr/>
          <p:nvPr/>
        </p:nvGrpSpPr>
        <p:grpSpPr>
          <a:xfrm>
            <a:off x="1371600" y="1600200"/>
            <a:ext cx="4724400" cy="908050"/>
            <a:chOff x="624" y="1104"/>
            <a:chExt cx="2976" cy="572"/>
          </a:xfrm>
        </p:grpSpPr>
        <p:graphicFrame>
          <p:nvGraphicFramePr>
            <p:cNvPr id="14342" name="Object 14"/>
            <p:cNvGraphicFramePr/>
            <p:nvPr/>
          </p:nvGraphicFramePr>
          <p:xfrm>
            <a:off x="624" y="1104"/>
            <a:ext cx="2964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" name="" r:id="rId3" imgW="2095500" imgH="203200" progId="Equation.3">
                    <p:embed/>
                  </p:oleObj>
                </mc:Choice>
                <mc:Fallback>
                  <p:oleObj name="" r:id="rId3" imgW="2095500" imgH="203200" progId="Equation.3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4" y="1104"/>
                          <a:ext cx="2964" cy="283"/>
                        </a:xfrm>
                        <a:prstGeom prst="rect">
                          <a:avLst/>
                        </a:prstGeom>
                        <a:solidFill>
                          <a:schemeClr val="bg2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3" name="Object 16"/>
            <p:cNvGraphicFramePr/>
            <p:nvPr/>
          </p:nvGraphicFramePr>
          <p:xfrm>
            <a:off x="624" y="1392"/>
            <a:ext cx="2976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2" name="" r:id="rId5" imgW="2095500" imgH="203200" progId="Equation.3">
                    <p:embed/>
                  </p:oleObj>
                </mc:Choice>
                <mc:Fallback>
                  <p:oleObj name="" r:id="rId5" imgW="2095500" imgH="203200" progId="Equation.3">
                    <p:embed/>
                    <p:pic>
                      <p:nvPicPr>
                        <p:cNvPr id="0" name="图片 312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24" y="1392"/>
                          <a:ext cx="2976" cy="284"/>
                        </a:xfrm>
                        <a:prstGeom prst="rect">
                          <a:avLst/>
                        </a:prstGeom>
                        <a:solidFill>
                          <a:schemeClr val="bg2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54" name="Rectangle 20"/>
          <p:cNvSpPr/>
          <p:nvPr/>
        </p:nvSpPr>
        <p:spPr>
          <a:xfrm>
            <a:off x="2614613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" name="Group 23"/>
          <p:cNvGrpSpPr/>
          <p:nvPr/>
        </p:nvGrpSpPr>
        <p:grpSpPr>
          <a:xfrm>
            <a:off x="457200" y="1752600"/>
            <a:ext cx="8382000" cy="384175"/>
            <a:chOff x="288" y="1728"/>
            <a:chExt cx="5280" cy="242"/>
          </a:xfrm>
        </p:grpSpPr>
        <p:sp>
          <p:nvSpPr>
            <p:cNvPr id="14368" name="AutoShape 5"/>
            <p:cNvSpPr/>
            <p:nvPr/>
          </p:nvSpPr>
          <p:spPr>
            <a:xfrm>
              <a:off x="288" y="1776"/>
              <a:ext cx="384" cy="144"/>
            </a:xfrm>
            <a:prstGeom prst="leftRightArrow">
              <a:avLst>
                <a:gd name="adj1" fmla="val 50000"/>
                <a:gd name="adj2" fmla="val 53333"/>
              </a:avLst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14341" name="Object 19"/>
            <p:cNvGraphicFramePr/>
            <p:nvPr/>
          </p:nvGraphicFramePr>
          <p:xfrm>
            <a:off x="672" y="1728"/>
            <a:ext cx="4896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" name="" r:id="rId7" imgW="3911600" imgH="203200" progId="Equation.3">
                    <p:embed/>
                  </p:oleObj>
                </mc:Choice>
                <mc:Fallback>
                  <p:oleObj name="" r:id="rId7" imgW="3911600" imgH="203200" progId="Equation.3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72" y="1728"/>
                          <a:ext cx="4896" cy="2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56" name="Rectangle 24"/>
          <p:cNvSpPr/>
          <p:nvPr/>
        </p:nvSpPr>
        <p:spPr>
          <a:xfrm>
            <a:off x="228600" y="2438400"/>
            <a:ext cx="6934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</a:rPr>
              <a:t>）略去全称量词</a:t>
            </a:r>
            <a:r>
              <a:rPr lang="zh-CN" altLang="en-US" sz="2400" b="0" dirty="0">
                <a:latin typeface="Arial" panose="020B0604020202020204" pitchFamily="34" charset="0"/>
              </a:rPr>
              <a:t> </a:t>
            </a:r>
            <a:endParaRPr lang="zh-CN" altLang="en-US" sz="2400" b="0" dirty="0">
              <a:latin typeface="Arial" panose="020B0604020202020204" pitchFamily="34" charset="0"/>
            </a:endParaRPr>
          </a:p>
        </p:txBody>
      </p:sp>
      <p:sp>
        <p:nvSpPr>
          <p:cNvPr id="14357" name="Rectangle 26"/>
          <p:cNvSpPr/>
          <p:nvPr/>
        </p:nvSpPr>
        <p:spPr>
          <a:xfrm>
            <a:off x="2805113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6" name="Group 27"/>
          <p:cNvGrpSpPr/>
          <p:nvPr/>
        </p:nvGrpSpPr>
        <p:grpSpPr>
          <a:xfrm>
            <a:off x="457200" y="3048000"/>
            <a:ext cx="7543800" cy="388938"/>
            <a:chOff x="240" y="2400"/>
            <a:chExt cx="4752" cy="245"/>
          </a:xfrm>
        </p:grpSpPr>
        <p:sp>
          <p:nvSpPr>
            <p:cNvPr id="14367" name="AutoShape 21"/>
            <p:cNvSpPr/>
            <p:nvPr/>
          </p:nvSpPr>
          <p:spPr>
            <a:xfrm>
              <a:off x="240" y="2448"/>
              <a:ext cx="384" cy="144"/>
            </a:xfrm>
            <a:prstGeom prst="leftRightArrow">
              <a:avLst>
                <a:gd name="adj1" fmla="val 50000"/>
                <a:gd name="adj2" fmla="val 53333"/>
              </a:avLst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14340" name="Object 25"/>
            <p:cNvGraphicFramePr/>
            <p:nvPr/>
          </p:nvGraphicFramePr>
          <p:xfrm>
            <a:off x="672" y="2400"/>
            <a:ext cx="432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" r:id="rId9" imgW="3530600" imgH="203200" progId="Equation.3">
                    <p:embed/>
                  </p:oleObj>
                </mc:Choice>
                <mc:Fallback>
                  <p:oleObj name="" r:id="rId9" imgW="3530600" imgH="203200" progId="Equation.3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72" y="2400"/>
                          <a:ext cx="4320" cy="2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59" name="Rectangle 28"/>
          <p:cNvSpPr/>
          <p:nvPr/>
        </p:nvSpPr>
        <p:spPr>
          <a:xfrm>
            <a:off x="304800" y="3733800"/>
            <a:ext cx="4114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</a:rPr>
              <a:t>）消去合取词</a:t>
            </a:r>
            <a:r>
              <a:rPr lang="zh-CN" altLang="en-US" sz="2400" b="0" dirty="0">
                <a:latin typeface="Arial" panose="020B0604020202020204" pitchFamily="34" charset="0"/>
              </a:rPr>
              <a:t> </a:t>
            </a:r>
            <a:endParaRPr lang="zh-CN" altLang="en-US" sz="2400" b="0" dirty="0">
              <a:latin typeface="Arial" panose="020B0604020202020204" pitchFamily="34" charset="0"/>
            </a:endParaRPr>
          </a:p>
        </p:txBody>
      </p:sp>
      <p:sp>
        <p:nvSpPr>
          <p:cNvPr id="14360" name="Rectangle 30"/>
          <p:cNvSpPr/>
          <p:nvPr/>
        </p:nvSpPr>
        <p:spPr>
          <a:xfrm>
            <a:off x="379095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7" name="Group 37"/>
          <p:cNvGrpSpPr/>
          <p:nvPr/>
        </p:nvGrpSpPr>
        <p:grpSpPr>
          <a:xfrm>
            <a:off x="457200" y="4419600"/>
            <a:ext cx="7581900" cy="422275"/>
            <a:chOff x="288" y="3072"/>
            <a:chExt cx="4776" cy="266"/>
          </a:xfrm>
        </p:grpSpPr>
        <p:graphicFrame>
          <p:nvGraphicFramePr>
            <p:cNvPr id="14339" name="Object 29"/>
            <p:cNvGraphicFramePr/>
            <p:nvPr/>
          </p:nvGraphicFramePr>
          <p:xfrm>
            <a:off x="743" y="3072"/>
            <a:ext cx="4321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11" imgW="3462655" imgH="215900" progId="Equation.3">
                    <p:embed/>
                  </p:oleObj>
                </mc:Choice>
                <mc:Fallback>
                  <p:oleObj name="" r:id="rId11" imgW="3462655" imgH="215900" progId="Equation.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43" y="3072"/>
                          <a:ext cx="4321" cy="2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6" name="AutoShape 31"/>
            <p:cNvSpPr/>
            <p:nvPr/>
          </p:nvSpPr>
          <p:spPr>
            <a:xfrm>
              <a:off x="288" y="3120"/>
              <a:ext cx="384" cy="144"/>
            </a:xfrm>
            <a:prstGeom prst="leftRightArrow">
              <a:avLst>
                <a:gd name="adj1" fmla="val 50000"/>
                <a:gd name="adj2" fmla="val 53333"/>
              </a:avLst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4362" name="Text Box 33"/>
          <p:cNvSpPr txBox="1"/>
          <p:nvPr/>
        </p:nvSpPr>
        <p:spPr>
          <a:xfrm>
            <a:off x="304800" y="50292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2400" dirty="0">
                <a:latin typeface="宋体" panose="02010600030101010101" pitchFamily="2" charset="-122"/>
              </a:rPr>
              <a:t>）子句变量标准化</a:t>
            </a:r>
            <a:r>
              <a:rPr lang="zh-CN" altLang="en-US" sz="2400" b="0" dirty="0">
                <a:latin typeface="Arial" panose="020B0604020202020204" pitchFamily="34" charset="0"/>
              </a:rPr>
              <a:t> </a:t>
            </a:r>
            <a:endParaRPr lang="zh-CN" altLang="en-US" sz="2400" b="0" dirty="0">
              <a:latin typeface="Arial" panose="020B0604020202020204" pitchFamily="34" charset="0"/>
            </a:endParaRPr>
          </a:p>
        </p:txBody>
      </p:sp>
      <p:sp>
        <p:nvSpPr>
          <p:cNvPr id="14363" name="Rectangle 35"/>
          <p:cNvSpPr/>
          <p:nvPr/>
        </p:nvSpPr>
        <p:spPr>
          <a:xfrm>
            <a:off x="379095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8" name="Group 38"/>
          <p:cNvGrpSpPr/>
          <p:nvPr/>
        </p:nvGrpSpPr>
        <p:grpSpPr>
          <a:xfrm>
            <a:off x="533400" y="5715000"/>
            <a:ext cx="6750050" cy="366713"/>
            <a:chOff x="336" y="3744"/>
            <a:chExt cx="4252" cy="231"/>
          </a:xfrm>
        </p:grpSpPr>
        <p:graphicFrame>
          <p:nvGraphicFramePr>
            <p:cNvPr id="14338" name="Object 34"/>
            <p:cNvGraphicFramePr/>
            <p:nvPr/>
          </p:nvGraphicFramePr>
          <p:xfrm>
            <a:off x="789" y="3744"/>
            <a:ext cx="3799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" r:id="rId13" imgW="3500755" imgH="215900" progId="Equation.3">
                    <p:embed/>
                  </p:oleObj>
                </mc:Choice>
                <mc:Fallback>
                  <p:oleObj name="" r:id="rId13" imgW="3500755" imgH="215900" progId="Equation.3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89" y="3744"/>
                          <a:ext cx="3799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5" name="AutoShape 36"/>
            <p:cNvSpPr/>
            <p:nvPr/>
          </p:nvSpPr>
          <p:spPr>
            <a:xfrm>
              <a:off x="336" y="3792"/>
              <a:ext cx="384" cy="144"/>
            </a:xfrm>
            <a:prstGeom prst="leftRightArrow">
              <a:avLst>
                <a:gd name="adj1" fmla="val 50000"/>
                <a:gd name="adj2" fmla="val 53333"/>
              </a:avLst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7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15368" name="Rectangle 2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5369" name="Rectangle 3"/>
          <p:cNvSpPr/>
          <p:nvPr/>
        </p:nvSpPr>
        <p:spPr>
          <a:xfrm>
            <a:off x="250825" y="984250"/>
            <a:ext cx="8642350" cy="5492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CFFFF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2400" dirty="0">
                <a:latin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</a:rPr>
              <a:t>3.3</a:t>
            </a:r>
            <a:r>
              <a:rPr lang="en-US" altLang="zh-CN" sz="2400" b="0" dirty="0">
                <a:latin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</a:rPr>
              <a:t>将下列谓词公式化为子句集。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）消去蕴含符号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）把否定符号移到每个谓词前面 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）变量标准化 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</a:rPr>
              <a:t>）消去存在量词，设</a:t>
            </a:r>
            <a:r>
              <a:rPr lang="en-US" altLang="zh-CN" sz="2400" i="1" dirty="0">
                <a:latin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</a:rPr>
              <a:t>的函数是</a:t>
            </a:r>
            <a:r>
              <a:rPr lang="en-US" altLang="zh-CN" sz="2400" i="1" dirty="0">
                <a:latin typeface="Times New Roman" panose="02020603050405020304" pitchFamily="18" charset="0"/>
              </a:rPr>
              <a:t>f(x)</a:t>
            </a:r>
            <a:r>
              <a:rPr lang="zh-CN" altLang="en-US" sz="2400" dirty="0">
                <a:latin typeface="Times New Roman" panose="02020603050405020304" pitchFamily="18" charset="0"/>
              </a:rPr>
              <a:t>，则 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5370" name="Rectangle 5"/>
          <p:cNvSpPr/>
          <p:nvPr/>
        </p:nvSpPr>
        <p:spPr>
          <a:xfrm>
            <a:off x="2462213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5362" name="Object 4"/>
          <p:cNvGraphicFramePr/>
          <p:nvPr/>
        </p:nvGraphicFramePr>
        <p:xfrm>
          <a:off x="228600" y="1600200"/>
          <a:ext cx="86106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2" imgW="4216400" imgH="203200" progId="Equation.3">
                  <p:embed/>
                </p:oleObj>
              </mc:Choice>
              <mc:Fallback>
                <p:oleObj name="" r:id="rId2" imgW="4216400" imgH="2032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600" y="1600200"/>
                        <a:ext cx="8610600" cy="407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Rectangle 7"/>
          <p:cNvSpPr/>
          <p:nvPr/>
        </p:nvSpPr>
        <p:spPr>
          <a:xfrm>
            <a:off x="2457450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5363" name="Object 6"/>
          <p:cNvGraphicFramePr/>
          <p:nvPr/>
        </p:nvGraphicFramePr>
        <p:xfrm>
          <a:off x="457200" y="2667000"/>
          <a:ext cx="80772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4" imgW="4229100" imgH="203200" progId="Equation.3">
                  <p:embed/>
                </p:oleObj>
              </mc:Choice>
              <mc:Fallback>
                <p:oleObj name="" r:id="rId4" imgW="4229100" imgH="20320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2667000"/>
                        <a:ext cx="8077200" cy="38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Rectangle 9"/>
          <p:cNvSpPr/>
          <p:nvPr/>
        </p:nvSpPr>
        <p:spPr>
          <a:xfrm>
            <a:off x="2609850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5364" name="Object 8"/>
          <p:cNvGraphicFramePr/>
          <p:nvPr/>
        </p:nvGraphicFramePr>
        <p:xfrm>
          <a:off x="685800" y="3657600"/>
          <a:ext cx="76962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6" imgW="3924300" imgH="203200" progId="Equation.3">
                  <p:embed/>
                </p:oleObj>
              </mc:Choice>
              <mc:Fallback>
                <p:oleObj name="" r:id="rId6" imgW="3924300" imgH="2032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3657600"/>
                        <a:ext cx="7696200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3" name="Rectangle 11"/>
          <p:cNvSpPr/>
          <p:nvPr/>
        </p:nvSpPr>
        <p:spPr>
          <a:xfrm>
            <a:off x="2571750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5365" name="Object 10"/>
          <p:cNvGraphicFramePr/>
          <p:nvPr/>
        </p:nvGraphicFramePr>
        <p:xfrm>
          <a:off x="609600" y="4724400"/>
          <a:ext cx="7924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8" imgW="4000500" imgH="203200" progId="Equation.3">
                  <p:embed/>
                </p:oleObj>
              </mc:Choice>
              <mc:Fallback>
                <p:oleObj name="" r:id="rId8" imgW="4000500" imgH="20320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4724400"/>
                        <a:ext cx="7924800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4" name="Rectangle 13"/>
          <p:cNvSpPr/>
          <p:nvPr/>
        </p:nvSpPr>
        <p:spPr>
          <a:xfrm>
            <a:off x="2605088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5366" name="Object 12"/>
          <p:cNvGraphicFramePr/>
          <p:nvPr/>
        </p:nvGraphicFramePr>
        <p:xfrm>
          <a:off x="609600" y="5791200"/>
          <a:ext cx="79248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0" imgW="3937000" imgH="203200" progId="Equation.3">
                  <p:embed/>
                </p:oleObj>
              </mc:Choice>
              <mc:Fallback>
                <p:oleObj name="" r:id="rId10" imgW="3937000" imgH="2032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" y="5791200"/>
                        <a:ext cx="7924800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96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16397" name="Rectangle 2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6398" name="Rectangle 3"/>
          <p:cNvSpPr/>
          <p:nvPr/>
        </p:nvSpPr>
        <p:spPr>
          <a:xfrm>
            <a:off x="250825" y="984250"/>
            <a:ext cx="8642350" cy="55689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CFFFF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2400" dirty="0">
                <a:latin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en-US" altLang="zh-CN" sz="2400" b="0" dirty="0">
                <a:latin typeface="Times New Roman" panose="02020603050405020304" pitchFamily="18" charset="0"/>
              </a:rPr>
              <a:t>.3 </a:t>
            </a:r>
            <a:r>
              <a:rPr lang="zh-CN" altLang="en-US" sz="2400" dirty="0">
                <a:latin typeface="Times New Roman" panose="02020603050405020304" pitchFamily="18" charset="0"/>
              </a:rPr>
              <a:t>将下列</a:t>
            </a:r>
            <a:r>
              <a:rPr lang="zh-CN" altLang="en-US" sz="2400" dirty="0">
                <a:latin typeface="Arial" panose="020B0604020202020204" pitchFamily="34" charset="0"/>
              </a:rPr>
              <a:t>谓词公式化为子句集。（续）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宋体" panose="02010600030101010101" pitchFamily="2" charset="-122"/>
              </a:rPr>
              <a:t>）化为前束形</a:t>
            </a:r>
            <a:r>
              <a:rPr lang="zh-CN" altLang="en-US" sz="2400" dirty="0">
                <a:latin typeface="Arial" panose="020B0604020202020204" pitchFamily="34" charset="0"/>
              </a:rPr>
              <a:t> 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latin typeface="宋体" panose="02010600030101010101" pitchFamily="2" charset="-122"/>
              </a:rPr>
              <a:t>）化为标准形</a:t>
            </a:r>
            <a:r>
              <a:rPr lang="zh-CN" altLang="en-US" sz="2400" dirty="0">
                <a:latin typeface="Arial" panose="020B0604020202020204" pitchFamily="34" charset="0"/>
              </a:rPr>
              <a:t> 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latin typeface="宋体" panose="02010600030101010101" pitchFamily="2" charset="-122"/>
              </a:rPr>
              <a:t>）略去全称量词</a:t>
            </a:r>
            <a:r>
              <a:rPr lang="zh-CN" altLang="en-US" sz="2400" dirty="0">
                <a:latin typeface="Arial" panose="020B0604020202020204" pitchFamily="34" charset="0"/>
              </a:rPr>
              <a:t> 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宋体" panose="02010600030101010101" pitchFamily="2" charset="-122"/>
              </a:rPr>
              <a:t>）消去合取词，把母式用子句集表示</a:t>
            </a:r>
            <a:r>
              <a:rPr lang="zh-CN" altLang="en-US" sz="2400" dirty="0">
                <a:latin typeface="Arial" panose="020B0604020202020204" pitchFamily="34" charset="0"/>
              </a:rPr>
              <a:t> 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2400" dirty="0">
                <a:latin typeface="宋体" panose="02010600030101010101" pitchFamily="2" charset="-122"/>
              </a:rPr>
              <a:t>）子句变量标准化</a:t>
            </a:r>
            <a:r>
              <a:rPr lang="zh-CN" altLang="en-US" sz="2400" dirty="0">
                <a:latin typeface="Arial" panose="020B0604020202020204" pitchFamily="34" charset="0"/>
              </a:rPr>
              <a:t> 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6399" name="Rectangle 5"/>
          <p:cNvSpPr/>
          <p:nvPr/>
        </p:nvSpPr>
        <p:spPr>
          <a:xfrm>
            <a:off x="2605088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6400" name="Rectangle 7"/>
          <p:cNvSpPr/>
          <p:nvPr/>
        </p:nvSpPr>
        <p:spPr>
          <a:xfrm>
            <a:off x="2533650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6386" name="Object 6"/>
          <p:cNvGraphicFramePr/>
          <p:nvPr/>
        </p:nvGraphicFramePr>
        <p:xfrm>
          <a:off x="838200" y="1981200"/>
          <a:ext cx="80010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2" imgW="4076700" imgH="203200" progId="Equation.3">
                  <p:embed/>
                </p:oleObj>
              </mc:Choice>
              <mc:Fallback>
                <p:oleObj name="" r:id="rId2" imgW="4076700" imgH="2032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981200"/>
                        <a:ext cx="8001000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1" name="Rectangle 11"/>
          <p:cNvSpPr/>
          <p:nvPr/>
        </p:nvSpPr>
        <p:spPr>
          <a:xfrm>
            <a:off x="2533650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6387" name="Object 10"/>
          <p:cNvGraphicFramePr/>
          <p:nvPr/>
        </p:nvGraphicFramePr>
        <p:xfrm>
          <a:off x="838200" y="2971800"/>
          <a:ext cx="79248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4" imgW="4076700" imgH="203200" progId="Equation.3">
                  <p:embed/>
                </p:oleObj>
              </mc:Choice>
              <mc:Fallback>
                <p:oleObj name="" r:id="rId4" imgW="4076700" imgH="2032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2971800"/>
                        <a:ext cx="7924800" cy="388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2" name="Rectangle 13"/>
          <p:cNvSpPr/>
          <p:nvPr/>
        </p:nvSpPr>
        <p:spPr>
          <a:xfrm>
            <a:off x="2909888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6388" name="Object 12"/>
          <p:cNvGraphicFramePr/>
          <p:nvPr/>
        </p:nvGraphicFramePr>
        <p:xfrm>
          <a:off x="838200" y="3505200"/>
          <a:ext cx="71151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6" imgW="3336925" imgH="203200" progId="Equation.3">
                  <p:embed/>
                </p:oleObj>
              </mc:Choice>
              <mc:Fallback>
                <p:oleObj name="" r:id="rId6" imgW="3336925" imgH="20320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200" y="3505200"/>
                        <a:ext cx="7115175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3" name="Rectangle 15"/>
          <p:cNvSpPr/>
          <p:nvPr/>
        </p:nvSpPr>
        <p:spPr>
          <a:xfrm>
            <a:off x="3271838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6389" name="Object 14"/>
          <p:cNvGraphicFramePr/>
          <p:nvPr/>
        </p:nvGraphicFramePr>
        <p:xfrm>
          <a:off x="889000" y="4572000"/>
          <a:ext cx="52832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8" imgW="2613660" imgH="203200" progId="Equation.3">
                  <p:embed/>
                </p:oleObj>
              </mc:Choice>
              <mc:Fallback>
                <p:oleObj name="" r:id="rId8" imgW="2613660" imgH="203200" progId="Equation.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9000" y="4572000"/>
                        <a:ext cx="5283200" cy="404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18"/>
          <p:cNvGraphicFramePr/>
          <p:nvPr/>
        </p:nvGraphicFramePr>
        <p:xfrm>
          <a:off x="1054100" y="5619750"/>
          <a:ext cx="8636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0" imgW="431165" imgH="203200" progId="Equation.3">
                  <p:embed/>
                </p:oleObj>
              </mc:Choice>
              <mc:Fallback>
                <p:oleObj name="" r:id="rId10" imgW="431165" imgH="20320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4100" y="5619750"/>
                        <a:ext cx="863600" cy="40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17"/>
          <p:cNvGraphicFramePr/>
          <p:nvPr/>
        </p:nvGraphicFramePr>
        <p:xfrm>
          <a:off x="1931988" y="5624513"/>
          <a:ext cx="2259012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12" imgW="1141730" imgH="203200" progId="Equation.3">
                  <p:embed/>
                </p:oleObj>
              </mc:Choice>
              <mc:Fallback>
                <p:oleObj name="" r:id="rId12" imgW="1141730" imgH="20320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931988" y="5624513"/>
                        <a:ext cx="2259012" cy="471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16"/>
          <p:cNvGraphicFramePr/>
          <p:nvPr/>
        </p:nvGraphicFramePr>
        <p:xfrm>
          <a:off x="4267200" y="5672138"/>
          <a:ext cx="18605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14" imgW="875665" imgH="203200" progId="Equation.3">
                  <p:embed/>
                </p:oleObj>
              </mc:Choice>
              <mc:Fallback>
                <p:oleObj name="" r:id="rId14" imgW="875665" imgH="203200" progId="Equation.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67200" y="5672138"/>
                        <a:ext cx="1860550" cy="423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4" name="Rectangle 21"/>
          <p:cNvSpPr/>
          <p:nvPr/>
        </p:nvSpPr>
        <p:spPr>
          <a:xfrm>
            <a:off x="4400550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6393" name="Object 20"/>
          <p:cNvGraphicFramePr/>
          <p:nvPr/>
        </p:nvGraphicFramePr>
        <p:xfrm>
          <a:off x="3340100" y="6121400"/>
          <a:ext cx="8636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16" imgW="431165" imgH="203200" progId="Equation.3">
                  <p:embed/>
                </p:oleObj>
              </mc:Choice>
              <mc:Fallback>
                <p:oleObj name="" r:id="rId16" imgW="431165" imgH="20320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40100" y="6121400"/>
                        <a:ext cx="863600" cy="40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5" name="Rectangle 23"/>
          <p:cNvSpPr/>
          <p:nvPr/>
        </p:nvSpPr>
        <p:spPr>
          <a:xfrm>
            <a:off x="4000500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6394" name="Object 22"/>
          <p:cNvGraphicFramePr/>
          <p:nvPr/>
        </p:nvGraphicFramePr>
        <p:xfrm>
          <a:off x="4222750" y="6127750"/>
          <a:ext cx="21018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18" imgW="1167130" imgH="203200" progId="Equation.3">
                  <p:embed/>
                </p:oleObj>
              </mc:Choice>
              <mc:Fallback>
                <p:oleObj name="" r:id="rId18" imgW="1167130" imgH="203200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222750" y="6127750"/>
                        <a:ext cx="2101850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6" name="Rectangle 25"/>
          <p:cNvSpPr/>
          <p:nvPr/>
        </p:nvSpPr>
        <p:spPr>
          <a:xfrm>
            <a:off x="4157663" y="34051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6395" name="Object 24"/>
          <p:cNvGraphicFramePr/>
          <p:nvPr/>
        </p:nvGraphicFramePr>
        <p:xfrm>
          <a:off x="6426200" y="6148388"/>
          <a:ext cx="1779588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20" imgW="875665" imgH="203200" progId="Equation.3">
                  <p:embed/>
                </p:oleObj>
              </mc:Choice>
              <mc:Fallback>
                <p:oleObj name="" r:id="rId20" imgW="875665" imgH="20320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426200" y="6148388"/>
                        <a:ext cx="1779588" cy="404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8600" y="1219200"/>
            <a:ext cx="8242300" cy="2158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如果一个谓词公式符合下面条件，它就是前束范式</a:t>
            </a:r>
            <a:endParaRPr lang="zh-CN" altLang="en-US" sz="2800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/>
              <a:t>所有量词前面都没有联接词;</a:t>
            </a:r>
            <a:endParaRPr lang="zh-CN" altLang="en-US" sz="2800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/>
              <a:t>所有量词都在公式的左面；</a:t>
            </a:r>
            <a:endParaRPr lang="zh-CN" altLang="en-US" sz="2800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/>
              <a:t>所有量词的辖域都延伸到公式的末尾。</a:t>
            </a:r>
            <a:endParaRPr lang="zh-CN" altLang="en-US" sz="2800"/>
          </a:p>
        </p:txBody>
      </p:sp>
      <p:sp>
        <p:nvSpPr>
          <p:cNvPr id="16397" name="Rectangle 2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8600" y="914400"/>
            <a:ext cx="8242300" cy="1863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如果一个谓词公式符合下面条件，它就是前束范式</a:t>
            </a:r>
            <a:endParaRPr lang="zh-CN" altLang="en-US" sz="2400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400"/>
              <a:t>所有量词前面都没有联接词;</a:t>
            </a:r>
            <a:endParaRPr lang="zh-CN" altLang="en-US" sz="2400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400"/>
              <a:t>所有量词都在公式的左面；</a:t>
            </a:r>
            <a:endParaRPr lang="zh-CN" altLang="en-US" sz="2400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400"/>
              <a:t>所有量词的辖域都延伸到公式的末尾。</a:t>
            </a:r>
            <a:endParaRPr lang="zh-CN" altLang="en-US" sz="2400"/>
          </a:p>
        </p:txBody>
      </p:sp>
      <p:sp>
        <p:nvSpPr>
          <p:cNvPr id="16397" name="Rectangle 2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1800"/>
            <a:ext cx="6657340" cy="3294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3124200"/>
            <a:ext cx="1029970" cy="37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378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推理的基本概念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37892" name="Rectangle 3"/>
          <p:cNvSpPr>
            <a:spLocks noGrp="1"/>
          </p:cNvSpPr>
          <p:nvPr>
            <p:ph idx="1"/>
          </p:nvPr>
        </p:nvSpPr>
        <p:spPr>
          <a:xfrm>
            <a:off x="381000" y="908050"/>
            <a:ext cx="8512175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3.1.1  </a:t>
            </a:r>
            <a:r>
              <a:rPr lang="zh-CN" altLang="en-US" b="1" dirty="0">
                <a:latin typeface="Times New Roman" panose="02020603050405020304" pitchFamily="18" charset="0"/>
              </a:rPr>
              <a:t>推理的定义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3.1.2  </a:t>
            </a:r>
            <a:r>
              <a:rPr lang="zh-CN" altLang="en-US" b="1" dirty="0">
                <a:latin typeface="Times New Roman" panose="02020603050405020304" pitchFamily="18" charset="0"/>
              </a:rPr>
              <a:t>推理的类型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3.1.3  </a:t>
            </a:r>
            <a:r>
              <a:rPr lang="zh-CN" altLang="en-US" b="1" dirty="0">
                <a:latin typeface="Times New Roman" panose="02020603050405020304" pitchFamily="18" charset="0"/>
              </a:rPr>
              <a:t>推理的方向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3.1.4  </a:t>
            </a:r>
            <a:r>
              <a:rPr lang="zh-CN" altLang="en-US" b="1" dirty="0">
                <a:latin typeface="Times New Roman" panose="02020603050405020304" pitchFamily="18" charset="0"/>
                <a:sym typeface="+mn-ea"/>
              </a:rPr>
              <a:t>推理的确定性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3.1.5  </a:t>
            </a:r>
            <a:r>
              <a:rPr lang="zh-CN" altLang="en-US" b="1" dirty="0">
                <a:latin typeface="Times New Roman" panose="02020603050405020304" pitchFamily="18" charset="0"/>
              </a:rPr>
              <a:t>冲突消解策略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752600"/>
            <a:ext cx="8274685" cy="3805555"/>
          </a:xfrm>
          <a:prstGeom prst="rect">
            <a:avLst/>
          </a:prstGeom>
        </p:spPr>
      </p:pic>
      <p:sp>
        <p:nvSpPr>
          <p:cNvPr id="16397" name="Rectangle 2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38600" y="4953000"/>
            <a:ext cx="628650" cy="292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23555" y="5105400"/>
            <a:ext cx="647700" cy="448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752600"/>
            <a:ext cx="8805545" cy="2933065"/>
          </a:xfrm>
          <a:prstGeom prst="rect">
            <a:avLst/>
          </a:prstGeom>
        </p:spPr>
      </p:pic>
      <p:sp>
        <p:nvSpPr>
          <p:cNvPr id="16397" name="Rectangle 2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5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17416" name="Rectangle 2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7417" name="Rectangle 3"/>
          <p:cNvSpPr/>
          <p:nvPr/>
        </p:nvSpPr>
        <p:spPr>
          <a:xfrm>
            <a:off x="250825" y="1066800"/>
            <a:ext cx="8512175" cy="4806950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2400" dirty="0">
                <a:latin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</a:rPr>
              <a:t>3.5</a:t>
            </a:r>
            <a:r>
              <a:rPr lang="en-US" altLang="zh-CN" sz="2400" b="0" dirty="0">
                <a:latin typeface="Times New Roman" panose="02020603050405020304" pitchFamily="18" charset="0"/>
              </a:rPr>
              <a:t>  </a:t>
            </a:r>
            <a:r>
              <a:rPr lang="zh-CN" altLang="en-US" sz="2400" b="0" dirty="0">
                <a:latin typeface="Times New Roman" panose="02020603050405020304" pitchFamily="18" charset="0"/>
              </a:rPr>
              <a:t>将下列</a:t>
            </a:r>
            <a:r>
              <a:rPr lang="zh-CN" altLang="en-US" sz="2400" b="0" dirty="0">
                <a:latin typeface="Arial" panose="020B0604020202020204" pitchFamily="34" charset="0"/>
              </a:rPr>
              <a:t>谓词公式化为不含存在量词的前束形。</a:t>
            </a:r>
            <a:endParaRPr lang="zh-CN" altLang="en-US" sz="2400" b="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zh-CN" altLang="en-US" sz="2800" b="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）消去存在量词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）消去蕴含符号 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4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）设</a:t>
            </a:r>
            <a:r>
              <a:rPr lang="en-US" altLang="zh-CN" sz="2400" i="1" dirty="0">
                <a:latin typeface="Times New Roman" panose="02020603050405020304" pitchFamily="18" charset="0"/>
              </a:rPr>
              <a:t>z</a:t>
            </a:r>
            <a:r>
              <a:rPr lang="zh-CN" altLang="en-US" sz="2400" dirty="0">
                <a:latin typeface="Times New Roman" panose="02020603050405020304" pitchFamily="18" charset="0"/>
              </a:rPr>
              <a:t>的函数是</a:t>
            </a:r>
            <a:r>
              <a:rPr lang="en-US" altLang="zh-CN" sz="2400" i="1" dirty="0">
                <a:latin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，则 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10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7418" name="Rectangle 10"/>
          <p:cNvSpPr/>
          <p:nvPr/>
        </p:nvSpPr>
        <p:spPr>
          <a:xfrm>
            <a:off x="3052763" y="34877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7410" name="Object 9"/>
          <p:cNvGraphicFramePr/>
          <p:nvPr/>
        </p:nvGraphicFramePr>
        <p:xfrm>
          <a:off x="914400" y="1606550"/>
          <a:ext cx="66294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2" imgW="3035300" imgH="203200" progId="Equation.3">
                  <p:embed/>
                </p:oleObj>
              </mc:Choice>
              <mc:Fallback>
                <p:oleObj name="" r:id="rId2" imgW="3035300" imgH="203200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400" y="1606550"/>
                        <a:ext cx="6629400" cy="436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9" name="Rectangle 12"/>
          <p:cNvSpPr/>
          <p:nvPr/>
        </p:nvSpPr>
        <p:spPr>
          <a:xfrm>
            <a:off x="3186113" y="34877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7411" name="Object 11"/>
          <p:cNvGraphicFramePr/>
          <p:nvPr/>
        </p:nvGraphicFramePr>
        <p:xfrm>
          <a:off x="1066800" y="2673350"/>
          <a:ext cx="5867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4" imgW="2768600" imgH="203200" progId="Equation.3">
                  <p:embed/>
                </p:oleObj>
              </mc:Choice>
              <mc:Fallback>
                <p:oleObj name="" r:id="rId4" imgW="2768600" imgH="203200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0" y="2673350"/>
                        <a:ext cx="5867400" cy="423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0" name="Rectangle 14"/>
          <p:cNvSpPr/>
          <p:nvPr/>
        </p:nvSpPr>
        <p:spPr>
          <a:xfrm>
            <a:off x="3167063" y="34877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7412" name="Object 13"/>
          <p:cNvGraphicFramePr/>
          <p:nvPr/>
        </p:nvGraphicFramePr>
        <p:xfrm>
          <a:off x="1143000" y="3740150"/>
          <a:ext cx="54102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6" imgW="2806700" imgH="203200" progId="Equation.3">
                  <p:embed/>
                </p:oleObj>
              </mc:Choice>
              <mc:Fallback>
                <p:oleObj name="" r:id="rId6" imgW="2806700" imgH="203200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000" y="3740150"/>
                        <a:ext cx="5410200" cy="385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1" name="Rectangle 16"/>
          <p:cNvSpPr/>
          <p:nvPr/>
        </p:nvSpPr>
        <p:spPr>
          <a:xfrm>
            <a:off x="3133725" y="34686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7413" name="Object 15"/>
          <p:cNvGraphicFramePr/>
          <p:nvPr/>
        </p:nvGraphicFramePr>
        <p:xfrm>
          <a:off x="1219200" y="4273550"/>
          <a:ext cx="52578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8" imgW="2019300" imgH="165100" progId="Equation.3">
                  <p:embed/>
                </p:oleObj>
              </mc:Choice>
              <mc:Fallback>
                <p:oleObj name="" r:id="rId8" imgW="2019300" imgH="165100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9200" y="4273550"/>
                        <a:ext cx="5257800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2" name="Rectangle 18"/>
          <p:cNvSpPr/>
          <p:nvPr/>
        </p:nvSpPr>
        <p:spPr>
          <a:xfrm>
            <a:off x="3133725" y="3473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7414" name="Object 17"/>
          <p:cNvGraphicFramePr/>
          <p:nvPr/>
        </p:nvGraphicFramePr>
        <p:xfrm>
          <a:off x="1143000" y="5340350"/>
          <a:ext cx="5486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10" imgW="2070100" imgH="165100" progId="Equation.3">
                  <p:embed/>
                </p:oleObj>
              </mc:Choice>
              <mc:Fallback>
                <p:oleObj name="" r:id="rId10" imgW="2070100" imgH="165100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3000" y="5340350"/>
                        <a:ext cx="5486400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63491" name="Rectangle 2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3.3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谓词公式化为子句集的方法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2163" name="Text Box 3"/>
          <p:cNvSpPr txBox="1"/>
          <p:nvPr/>
        </p:nvSpPr>
        <p:spPr>
          <a:xfrm>
            <a:off x="304800" y="2895600"/>
            <a:ext cx="8610600" cy="1336675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100000">
                <a:schemeClr val="bg1"/>
              </a:gs>
            </a:gsLst>
            <a:path path="rect">
              <a:fillToRect l="100000" b="100000"/>
            </a:path>
            <a:tileRect/>
          </a:gra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700" dirty="0">
                <a:latin typeface="宋体" panose="02010600030101010101" pitchFamily="2" charset="-122"/>
              </a:rPr>
              <a:t>定理 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3.1:   </a:t>
            </a:r>
            <a:endParaRPr lang="en-US" altLang="zh-C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700" dirty="0">
                <a:latin typeface="宋体" panose="02010600030101010101" pitchFamily="2" charset="-122"/>
              </a:rPr>
              <a:t>谓词公式不可满足的充要条件是其子句集不可满足。</a:t>
            </a:r>
            <a:endParaRPr lang="zh-CN" altLang="en-US" sz="2700" dirty="0">
              <a:latin typeface="宋体" panose="02010600030101010101" pitchFamily="2" charset="-122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1828800" y="1371600"/>
            <a:ext cx="5915025" cy="977900"/>
            <a:chOff x="422" y="1612"/>
            <a:chExt cx="3726" cy="616"/>
          </a:xfrm>
        </p:grpSpPr>
        <p:sp>
          <p:nvSpPr>
            <p:cNvPr id="63494" name="Text Box 5"/>
            <p:cNvSpPr txBox="1"/>
            <p:nvPr/>
          </p:nvSpPr>
          <p:spPr>
            <a:xfrm>
              <a:off x="422" y="1612"/>
              <a:ext cx="1258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00000"/>
                </a:lnSpc>
              </a:pPr>
              <a:r>
                <a:rPr lang="zh-CN" altLang="en-US" sz="2800" dirty="0">
                  <a:latin typeface="宋体" panose="02010600030101010101" pitchFamily="2" charset="-122"/>
                </a:rPr>
                <a:t>谓词公式</a:t>
              </a:r>
              <a:endParaRPr lang="zh-CN" altLang="en-US" sz="2800" dirty="0">
                <a:latin typeface="宋体" panose="02010600030101010101" pitchFamily="2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2800" dirty="0">
                  <a:latin typeface="宋体" panose="02010600030101010101" pitchFamily="2" charset="-122"/>
                </a:rPr>
                <a:t>不可满足性</a:t>
              </a:r>
              <a:endParaRPr lang="zh-CN" altLang="en-US" sz="2800" dirty="0">
                <a:latin typeface="宋体" panose="02010600030101010101" pitchFamily="2" charset="-122"/>
              </a:endParaRPr>
            </a:p>
          </p:txBody>
        </p:sp>
        <p:sp>
          <p:nvSpPr>
            <p:cNvPr id="63495" name="Text Box 6"/>
            <p:cNvSpPr txBox="1"/>
            <p:nvPr/>
          </p:nvSpPr>
          <p:spPr>
            <a:xfrm>
              <a:off x="2304" y="1632"/>
              <a:ext cx="1344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00000"/>
                </a:lnSpc>
              </a:pPr>
              <a:r>
                <a:rPr lang="zh-CN" altLang="en-US" sz="2800" dirty="0">
                  <a:latin typeface="宋体" panose="02010600030101010101" pitchFamily="2" charset="-122"/>
                </a:rPr>
                <a:t>子句集</a:t>
              </a:r>
              <a:endParaRPr lang="zh-CN" altLang="en-US" sz="2800" dirty="0">
                <a:latin typeface="宋体" panose="02010600030101010101" pitchFamily="2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2800" dirty="0">
                  <a:latin typeface="宋体" panose="02010600030101010101" pitchFamily="2" charset="-122"/>
                </a:rPr>
                <a:t>不可满足性</a:t>
              </a:r>
              <a:endParaRPr lang="zh-CN" altLang="en-US" sz="2800" dirty="0">
                <a:latin typeface="宋体" panose="02010600030101010101" pitchFamily="2" charset="-122"/>
              </a:endParaRPr>
            </a:p>
          </p:txBody>
        </p:sp>
        <p:sp>
          <p:nvSpPr>
            <p:cNvPr id="63496" name="Line 7"/>
            <p:cNvSpPr/>
            <p:nvPr/>
          </p:nvSpPr>
          <p:spPr>
            <a:xfrm>
              <a:off x="1728" y="1968"/>
              <a:ext cx="528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63497" name="Text Box 8"/>
            <p:cNvSpPr txBox="1"/>
            <p:nvPr/>
          </p:nvSpPr>
          <p:spPr>
            <a:xfrm>
              <a:off x="3648" y="1680"/>
              <a:ext cx="500" cy="5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>
                <a:lnSpc>
                  <a:spcPct val="100000"/>
                </a:lnSpc>
              </a:pPr>
              <a:r>
                <a:rPr lang="zh-CN" altLang="en-US" sz="4800" b="0" dirty="0">
                  <a:solidFill>
                    <a:schemeClr val="accent2"/>
                  </a:solidFill>
                  <a:latin typeface="Arial" panose="020B0604020202020204" pitchFamily="34" charset="0"/>
                </a:rPr>
                <a:t>？</a:t>
              </a:r>
              <a:endParaRPr lang="zh-CN" altLang="en-US" sz="4800" b="0" dirty="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grpSp>
        <p:nvGrpSpPr>
          <p:cNvPr id="64515" name="Group 1026"/>
          <p:cNvGrpSpPr/>
          <p:nvPr/>
        </p:nvGrpSpPr>
        <p:grpSpPr>
          <a:xfrm>
            <a:off x="457200" y="2362200"/>
            <a:ext cx="8001000" cy="3429000"/>
            <a:chOff x="576" y="1488"/>
            <a:chExt cx="4512" cy="2160"/>
          </a:xfrm>
        </p:grpSpPr>
        <p:sp>
          <p:nvSpPr>
            <p:cNvPr id="64518" name="AutoShape 1027"/>
            <p:cNvSpPr/>
            <p:nvPr/>
          </p:nvSpPr>
          <p:spPr>
            <a:xfrm>
              <a:off x="576" y="1488"/>
              <a:ext cx="3888" cy="2064"/>
            </a:xfrm>
            <a:prstGeom prst="rightArrowCallout">
              <a:avLst>
                <a:gd name="adj1" fmla="val 18796"/>
                <a:gd name="adj2" fmla="val 24564"/>
                <a:gd name="adj3" fmla="val 19238"/>
                <a:gd name="adj4" fmla="val 84130"/>
              </a:avLst>
            </a:prstGeom>
            <a:solidFill>
              <a:srgbClr val="CCFF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64519" name="Text Box 1028"/>
            <p:cNvSpPr txBox="1"/>
            <p:nvPr/>
          </p:nvSpPr>
          <p:spPr>
            <a:xfrm>
              <a:off x="4560" y="1501"/>
              <a:ext cx="528" cy="2147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>
              <a:spAutoFit/>
            </a:bodyPr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归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结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演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绎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推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理</a:t>
              </a:r>
              <a:endParaRPr lang="zh-CN" altLang="en-US" sz="2900" dirty="0">
                <a:latin typeface="Arial" panose="020B0604020202020204" pitchFamily="34" charset="0"/>
              </a:endParaRPr>
            </a:p>
          </p:txBody>
        </p:sp>
      </p:grpSp>
      <p:sp>
        <p:nvSpPr>
          <p:cNvPr id="64516" name="Rectangle 1029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章  确定性推理方法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4517" name="Rectangle 1030"/>
          <p:cNvSpPr>
            <a:spLocks noGrp="1"/>
          </p:cNvSpPr>
          <p:nvPr>
            <p:ph idx="1"/>
          </p:nvPr>
        </p:nvSpPr>
        <p:spPr>
          <a:xfrm>
            <a:off x="425450" y="908050"/>
            <a:ext cx="8642350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3.1  </a:t>
            </a:r>
            <a:r>
              <a:rPr lang="zh-CN" altLang="en-US" sz="2800" b="1" dirty="0">
                <a:latin typeface="Times New Roman" panose="02020603050405020304" pitchFamily="18" charset="0"/>
              </a:rPr>
              <a:t>推理的基本概念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3.2  </a:t>
            </a:r>
            <a:r>
              <a:rPr lang="zh-CN" altLang="en-US" sz="2800" b="1" dirty="0">
                <a:latin typeface="Times New Roman" panose="02020603050405020304" pitchFamily="18" charset="0"/>
              </a:rPr>
              <a:t>自然演绎推理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3.3  </a:t>
            </a:r>
            <a:r>
              <a:rPr lang="zh-CN" altLang="en-US" sz="2800" b="1" dirty="0">
                <a:latin typeface="Times New Roman" panose="02020603050405020304" pitchFamily="18" charset="0"/>
              </a:rPr>
              <a:t>谓词公式化为子句集的方法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3.4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鲁宾逊归结原理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3.5  </a:t>
            </a:r>
            <a:r>
              <a:rPr lang="zh-CN" altLang="en-US" sz="2800" b="1" dirty="0">
                <a:latin typeface="Times New Roman" panose="02020603050405020304" pitchFamily="18" charset="0"/>
              </a:rPr>
              <a:t>归结反演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3.6  </a:t>
            </a:r>
            <a:r>
              <a:rPr lang="zh-CN" altLang="en-US" sz="2800" b="1" dirty="0">
                <a:latin typeface="Times New Roman" panose="02020603050405020304" pitchFamily="18" charset="0"/>
              </a:rPr>
              <a:t>应用归结反演求解问题</a:t>
            </a:r>
            <a:r>
              <a:rPr lang="zh-CN" altLang="en-US" sz="2800" b="1" dirty="0"/>
              <a:t> </a:t>
            </a:r>
            <a:endParaRPr lang="zh-CN" alt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反向演绎与归结原理</a:t>
            </a:r>
            <a:endParaRPr lang="zh-CN" altLang="en-US"/>
          </a:p>
          <a:p>
            <a:r>
              <a:rPr lang="zh-CN" altLang="en-US"/>
              <a:t>根据上一小节中我们得到，要想用计算机模拟人类的推理过程，最可行的方案就是</a:t>
            </a:r>
            <a:r>
              <a:rPr lang="zh-CN" altLang="en-US" b="1"/>
              <a:t>采用反向演绎的推理方法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反向演绎从待证目标出发，因此能够避免在推理的每一步都产生大量的无用事实；但在规则量很大时，仍然需要逐一计算规则，非常低效</a:t>
            </a:r>
            <a:endParaRPr lang="zh-CN" altLang="en-US"/>
          </a:p>
          <a:p>
            <a:r>
              <a:rPr lang="zh-CN" altLang="en-US"/>
              <a:t>该问题在1965年，由Robinson提出</a:t>
            </a:r>
            <a:r>
              <a:rPr lang="zh-CN" altLang="en-US" b="1"/>
              <a:t>归结原理</a:t>
            </a:r>
            <a:r>
              <a:rPr lang="zh-CN" altLang="en-US"/>
              <a:t>后得以解决。归结原理也因此成为自动定理证明的理论基础。</a:t>
            </a:r>
            <a:r>
              <a:rPr lang="zh-CN" altLang="en-US" b="1"/>
              <a:t>其本从待证目标出发，归结原理采用的是反证法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6553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3.4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鲁宾逊归结原理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5540" name="Rectangle 3"/>
          <p:cNvSpPr>
            <a:spLocks noGrp="1"/>
          </p:cNvSpPr>
          <p:nvPr>
            <p:ph idx="1"/>
          </p:nvPr>
        </p:nvSpPr>
        <p:spPr>
          <a:xfrm>
            <a:off x="327025" y="2819400"/>
            <a:ext cx="8588375" cy="2362200"/>
          </a:xfrm>
          <a:gradFill rotWithShape="1">
            <a:gsLst>
              <a:gs pos="0">
                <a:srgbClr val="00FFFF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808080">
                <a:alpha val="100000"/>
              </a:srgbClr>
            </a:solidFill>
            <a:miter/>
          </a:ln>
        </p:spPr>
        <p:txBody>
          <a:bodyPr vert="horz" wrap="square" lIns="91440" tIns="45720" rIns="91440" bIns="45720" anchor="t"/>
          <a:p>
            <a:pPr marL="292100" indent="-292100" algn="just" eaLnBrk="1" hangingPunct="1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/>
              <a:t> </a:t>
            </a:r>
            <a:r>
              <a:rPr lang="zh-CN" altLang="en-US" sz="2400" b="1" dirty="0"/>
              <a:t>鲁宾逊归结原理（消解原理）</a:t>
            </a:r>
            <a:r>
              <a:rPr lang="zh-CN" altLang="en-US" sz="2400" dirty="0"/>
              <a:t>的</a:t>
            </a:r>
            <a:r>
              <a:rPr lang="zh-CN" altLang="en-US" sz="2400" b="1" dirty="0">
                <a:latin typeface="Times New Roman" panose="02020603050405020304" pitchFamily="18" charset="0"/>
              </a:rPr>
              <a:t>基本思想：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marL="292100" indent="-292100" algn="just" eaLnBrk="1" hangingPunct="1">
              <a:lnSpc>
                <a:spcPct val="120000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</a:rPr>
              <a:t>检查子句集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中是否包含空子句，若包含，则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不可满足。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marL="292100" indent="-292100" algn="just" eaLnBrk="1" hangingPunct="1">
              <a:lnSpc>
                <a:spcPct val="120000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</a:rPr>
              <a:t>若不包含，在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中选择合适的子句进行归结，一旦归结出空子句，就说明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是不可满足的。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5541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42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43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44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45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46" name="Rectangle 1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47" name="Rectangle 19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48" name="Rectangle 21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49" name="Rectangle 2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50" name="Rectangle 2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51" name="Rectangle 2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52" name="Rectangle 29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53" name="Rectangle 31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54" name="Rectangle 33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55" name="Rectangle 37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56" name="Rectangle 39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57" name="Rectangle 43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58" name="Rectangle 45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59" name="Rectangle 47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60" name="Rectangle 49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61" name="Rectangle 51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62" name="Rectangle 53"/>
          <p:cNvSpPr/>
          <p:nvPr/>
        </p:nvSpPr>
        <p:spPr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63" name="Rectangle 81"/>
          <p:cNvSpPr/>
          <p:nvPr/>
        </p:nvSpPr>
        <p:spPr>
          <a:xfrm>
            <a:off x="304800" y="1219200"/>
            <a:ext cx="8610600" cy="12207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L="363855" indent="-363855" algn="just">
              <a:lnSpc>
                <a:spcPct val="15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Arial" panose="020B0604020202020204" pitchFamily="34" charset="0"/>
              </a:rPr>
              <a:t>子句集中子句之间是合取关系，只要有一个子句不可满足，  则子句集就不可满足。</a:t>
            </a:r>
            <a:r>
              <a:rPr lang="zh-CN" altLang="en-US" sz="2500" dirty="0">
                <a:latin typeface="Arial" panose="020B0604020202020204" pitchFamily="34" charset="0"/>
              </a:rPr>
              <a:t> </a:t>
            </a:r>
            <a:endParaRPr lang="zh-CN" altLang="en-US" sz="25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42" name="灯片编号占位符 4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18443" name="Rectangle 102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3.4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鲁宾逊归结原理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8444" name="Rectangle 1027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8588375" cy="2444750"/>
          </a:xfrm>
          <a:ln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anchor="t"/>
          <a:p>
            <a:pPr marL="292100" indent="-292100" algn="just" eaLnBrk="1" hangingPunct="1">
              <a:lnSpc>
                <a:spcPct val="120000"/>
              </a:lnSpc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Times New Roman" panose="02020603050405020304" pitchFamily="18" charset="0"/>
              </a:rPr>
              <a:t>命题逻辑中的归结原理（基子句的归结）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292100" indent="-292100" algn="just" eaLnBrk="1" hangingPunct="1">
              <a:lnSpc>
                <a:spcPct val="120000"/>
              </a:lnSpc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定义</a:t>
            </a:r>
            <a:r>
              <a:rPr lang="en-US" altLang="zh-CN" sz="2400" b="1" dirty="0">
                <a:latin typeface="Times New Roman" panose="02020603050405020304" pitchFamily="18" charset="0"/>
              </a:rPr>
              <a:t>3.1</a:t>
            </a: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归结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zh-CN" altLang="en-US" sz="2400" dirty="0">
                <a:latin typeface="Times New Roman" panose="02020603050405020304" pitchFamily="18" charset="0"/>
              </a:rPr>
              <a:t>：设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是子句集中的任意两个子句，如果 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中的文字</a:t>
            </a:r>
            <a:r>
              <a:rPr lang="en-US" altLang="zh-CN" sz="2400" i="1" dirty="0">
                <a:latin typeface="Times New Roman" panose="02020603050405020304" pitchFamily="18" charset="0"/>
              </a:rPr>
              <a:t>L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与 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中的文字</a:t>
            </a:r>
            <a:r>
              <a:rPr lang="en-US" altLang="zh-CN" sz="2400" i="1" dirty="0">
                <a:latin typeface="Times New Roman" panose="02020603050405020304" pitchFamily="18" charset="0"/>
              </a:rPr>
              <a:t>L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互补，那么从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中分别消去</a:t>
            </a:r>
            <a:r>
              <a:rPr lang="en-US" altLang="zh-CN" sz="2400" i="1" dirty="0">
                <a:latin typeface="Times New Roman" panose="02020603050405020304" pitchFamily="18" charset="0"/>
              </a:rPr>
              <a:t>L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</a:rPr>
              <a:t>L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，并将二个子句中余下的部分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析取</a:t>
            </a:r>
            <a:r>
              <a:rPr lang="zh-CN" altLang="en-US" sz="2400" dirty="0">
                <a:latin typeface="Times New Roman" panose="02020603050405020304" pitchFamily="18" charset="0"/>
              </a:rPr>
              <a:t>，构成一个新子句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12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18445" name="Picture 1080"/>
          <p:cNvPicPr>
            <a:picLocks noChangeAspect="1"/>
          </p:cNvPicPr>
          <p:nvPr/>
        </p:nvPicPr>
        <p:blipFill>
          <a:blip r:embed="rId1"/>
          <a:srcRect l="-1482" t="-6026" r="4002" b="23300"/>
          <a:stretch>
            <a:fillRect/>
          </a:stretch>
        </p:blipFill>
        <p:spPr>
          <a:xfrm>
            <a:off x="3887788" y="3506788"/>
            <a:ext cx="4951412" cy="3122612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808080"/>
            </a:solidFill>
            <a:prstDash val="dash"/>
            <a:miter/>
            <a:headEnd type="none" w="med" len="med"/>
            <a:tailEnd type="none" w="med" len="med"/>
          </a:ln>
        </p:spPr>
      </p:pic>
      <p:graphicFrame>
        <p:nvGraphicFramePr>
          <p:cNvPr id="18434" name="Object 1024"/>
          <p:cNvGraphicFramePr/>
          <p:nvPr/>
        </p:nvGraphicFramePr>
        <p:xfrm>
          <a:off x="5411788" y="3962400"/>
          <a:ext cx="3127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2" imgW="177800" imgH="215265" progId="Equation.3">
                  <p:embed/>
                </p:oleObj>
              </mc:Choice>
              <mc:Fallback>
                <p:oleObj name="" r:id="rId2" imgW="177800" imgH="215265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1788" y="3962400"/>
                        <a:ext cx="312737" cy="360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1025"/>
          <p:cNvGraphicFramePr/>
          <p:nvPr/>
        </p:nvGraphicFramePr>
        <p:xfrm>
          <a:off x="7608888" y="3962400"/>
          <a:ext cx="3365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4" imgW="190500" imgH="215900" progId="Equation.3">
                  <p:embed/>
                </p:oleObj>
              </mc:Choice>
              <mc:Fallback>
                <p:oleObj name="" r:id="rId4" imgW="190500" imgH="215900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08888" y="3962400"/>
                        <a:ext cx="336550" cy="360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1026"/>
          <p:cNvGraphicFramePr/>
          <p:nvPr/>
        </p:nvGraphicFramePr>
        <p:xfrm>
          <a:off x="8316913" y="5322888"/>
          <a:ext cx="3254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6" imgW="190500" imgH="228600" progId="Equation.3">
                  <p:embed/>
                </p:oleObj>
              </mc:Choice>
              <mc:Fallback>
                <p:oleObj name="" r:id="rId6" imgW="190500" imgH="228600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6913" y="5322888"/>
                        <a:ext cx="325437" cy="4032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6" name="Rectangle 102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47" name="Rectangle 103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48" name="Rectangle 103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49" name="Rectangle 10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50" name="Rectangle 10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51" name="Rectangle 10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52" name="Rectangle 1040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53" name="Rectangle 1042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54" name="Rectangle 10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55" name="Rectangle 104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56" name="Rectangle 10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57" name="Rectangle 1050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58" name="Rectangle 1051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8437" name="Object 1027"/>
          <p:cNvGraphicFramePr/>
          <p:nvPr/>
        </p:nvGraphicFramePr>
        <p:xfrm>
          <a:off x="228600" y="3886200"/>
          <a:ext cx="2895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8" imgW="1395095" imgH="215900" progId="Equation.3">
                  <p:embed/>
                </p:oleObj>
              </mc:Choice>
              <mc:Fallback>
                <p:oleObj name="" r:id="rId8" imgW="1395095" imgH="215900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8600" y="3886200"/>
                        <a:ext cx="2895600" cy="4540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9" name="Rectangle 1053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60" name="Rectangle 1054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61" name="Rectangle 1055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62" name="Rectangle 1056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63" name="Rectangle 1057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64" name="Rectangle 1058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65" name="Rectangle 1059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66" name="Rectangle 1060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467" name="Rectangle 1061"/>
          <p:cNvSpPr/>
          <p:nvPr/>
        </p:nvSpPr>
        <p:spPr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8438" name="Object 1028"/>
          <p:cNvGraphicFramePr/>
          <p:nvPr/>
        </p:nvGraphicFramePr>
        <p:xfrm>
          <a:off x="228600" y="4572000"/>
          <a:ext cx="3276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10" imgW="1534795" imgH="215900" progId="Equation.3">
                  <p:embed/>
                </p:oleObj>
              </mc:Choice>
              <mc:Fallback>
                <p:oleObj name="" r:id="rId10" imgW="1534795" imgH="215900" progId="Equation.3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600" y="4572000"/>
                        <a:ext cx="3276600" cy="4540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8" name="Rectangle 1064"/>
          <p:cNvSpPr/>
          <p:nvPr/>
        </p:nvSpPr>
        <p:spPr>
          <a:xfrm>
            <a:off x="3533775" y="25431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" name="Group 1134"/>
          <p:cNvGrpSpPr/>
          <p:nvPr/>
        </p:nvGrpSpPr>
        <p:grpSpPr>
          <a:xfrm>
            <a:off x="4495800" y="4227513"/>
            <a:ext cx="3276600" cy="1106487"/>
            <a:chOff x="2832" y="2663"/>
            <a:chExt cx="2064" cy="697"/>
          </a:xfrm>
        </p:grpSpPr>
        <p:sp>
          <p:nvSpPr>
            <p:cNvPr id="18474" name="Line 1082"/>
            <p:cNvSpPr/>
            <p:nvPr/>
          </p:nvSpPr>
          <p:spPr>
            <a:xfrm>
              <a:off x="2832" y="2678"/>
              <a:ext cx="720" cy="409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475" name="Line 1083"/>
            <p:cNvSpPr/>
            <p:nvPr/>
          </p:nvSpPr>
          <p:spPr>
            <a:xfrm flipH="1">
              <a:off x="3504" y="2663"/>
              <a:ext cx="816" cy="409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476" name="Text Box 1084"/>
            <p:cNvSpPr txBox="1"/>
            <p:nvPr/>
          </p:nvSpPr>
          <p:spPr>
            <a:xfrm>
              <a:off x="4176" y="2769"/>
              <a:ext cx="72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</a:rPr>
                <a:t>（归结）</a:t>
              </a:r>
              <a:endParaRPr lang="zh-CN" altLang="en-US" dirty="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18441" name="Object 1031"/>
            <p:cNvGraphicFramePr/>
            <p:nvPr/>
          </p:nvGraphicFramePr>
          <p:xfrm>
            <a:off x="4031" y="3133"/>
            <a:ext cx="254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" r:id="rId12" imgW="228600" imgH="215900" progId="Equation.3">
                    <p:embed/>
                  </p:oleObj>
                </mc:Choice>
                <mc:Fallback>
                  <p:oleObj name="" r:id="rId12" imgW="228600" imgH="215900" progId="Equation.3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031" y="3133"/>
                          <a:ext cx="254" cy="22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96"/>
          <p:cNvGrpSpPr/>
          <p:nvPr/>
        </p:nvGrpSpPr>
        <p:grpSpPr>
          <a:xfrm>
            <a:off x="5562600" y="5348288"/>
            <a:ext cx="2743200" cy="1154112"/>
            <a:chOff x="3504" y="3360"/>
            <a:chExt cx="1728" cy="727"/>
          </a:xfrm>
        </p:grpSpPr>
        <p:sp>
          <p:nvSpPr>
            <p:cNvPr id="18471" name="Text Box 1089"/>
            <p:cNvSpPr txBox="1"/>
            <p:nvPr/>
          </p:nvSpPr>
          <p:spPr>
            <a:xfrm>
              <a:off x="4512" y="3600"/>
              <a:ext cx="72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</a:rPr>
                <a:t>（归结）</a:t>
              </a:r>
              <a:endParaRPr lang="zh-CN" altLang="en-US" dirty="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472" name="Line 1090"/>
            <p:cNvSpPr/>
            <p:nvPr/>
          </p:nvSpPr>
          <p:spPr>
            <a:xfrm flipH="1">
              <a:off x="4320" y="3360"/>
              <a:ext cx="816" cy="40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473" name="Line 1091"/>
            <p:cNvSpPr/>
            <p:nvPr/>
          </p:nvSpPr>
          <p:spPr>
            <a:xfrm>
              <a:off x="3504" y="3360"/>
              <a:ext cx="816" cy="40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18440" name="Object 1030"/>
            <p:cNvGraphicFramePr/>
            <p:nvPr/>
          </p:nvGraphicFramePr>
          <p:xfrm>
            <a:off x="4623" y="3833"/>
            <a:ext cx="287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" r:id="rId14" imgW="266065" imgH="228600" progId="Equation.3">
                    <p:embed/>
                  </p:oleObj>
                </mc:Choice>
                <mc:Fallback>
                  <p:oleObj name="" r:id="rId14" imgW="266065" imgH="228600" progId="Equation.3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623" y="3833"/>
                          <a:ext cx="287" cy="254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439" name="Object 1029"/>
          <p:cNvGraphicFramePr/>
          <p:nvPr>
            <p:ph sz="half" idx="2"/>
          </p:nvPr>
        </p:nvGraphicFramePr>
        <p:xfrm>
          <a:off x="228600" y="5238750"/>
          <a:ext cx="326707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6" imgW="1600200" imgH="457200" progId="Equation.3">
                  <p:embed/>
                </p:oleObj>
              </mc:Choice>
              <mc:Fallback>
                <p:oleObj name="" r:id="rId16" imgW="1600200" imgH="457200" progId="Equation.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8600" y="5238750"/>
                        <a:ext cx="3267075" cy="933450"/>
                      </a:xfrm>
                      <a:prstGeom prst="rect">
                        <a:avLst/>
                      </a:prstGeom>
                      <a:solidFill>
                        <a:schemeClr val="bg2">
                          <a:alpha val="100000"/>
                        </a:schemeClr>
                      </a:solidFill>
                      <a:ln>
                        <a:solidFill>
                          <a:srgbClr val="808080"/>
                        </a:solidFill>
                        <a:prstDash val="dash"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9461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19462" name="Rectangle 1093"/>
          <p:cNvSpPr/>
          <p:nvPr/>
        </p:nvSpPr>
        <p:spPr>
          <a:xfrm>
            <a:off x="228600" y="2371725"/>
            <a:ext cx="8686800" cy="1819275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just">
              <a:buClr>
                <a:schemeClr val="accent2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300" dirty="0">
                <a:latin typeface="Times New Roman" panose="02020603050405020304" pitchFamily="18" charset="0"/>
              </a:rPr>
              <a:t> </a:t>
            </a:r>
            <a:r>
              <a:rPr lang="zh-CN" altLang="en-US" sz="2300" dirty="0">
                <a:latin typeface="Times New Roman" panose="02020603050405020304" pitchFamily="18" charset="0"/>
              </a:rPr>
              <a:t>推论</a:t>
            </a:r>
            <a:r>
              <a:rPr lang="en-US" altLang="zh-CN" sz="2300" dirty="0">
                <a:latin typeface="Times New Roman" panose="02020603050405020304" pitchFamily="18" charset="0"/>
              </a:rPr>
              <a:t>1</a:t>
            </a:r>
            <a:r>
              <a:rPr lang="zh-CN" altLang="en-US" sz="2300" dirty="0">
                <a:latin typeface="Times New Roman" panose="02020603050405020304" pitchFamily="18" charset="0"/>
              </a:rPr>
              <a:t>：</a:t>
            </a:r>
            <a:r>
              <a:rPr lang="zh-CN" altLang="en-US" sz="2300" b="0" dirty="0">
                <a:latin typeface="Times New Roman" panose="02020603050405020304" pitchFamily="18" charset="0"/>
              </a:rPr>
              <a:t>设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C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300" b="0" dirty="0">
                <a:latin typeface="Times New Roman" panose="02020603050405020304" pitchFamily="18" charset="0"/>
              </a:rPr>
              <a:t>与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C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300" b="0" dirty="0">
                <a:latin typeface="Times New Roman" panose="02020603050405020304" pitchFamily="18" charset="0"/>
              </a:rPr>
              <a:t>是子句集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S</a:t>
            </a:r>
            <a:r>
              <a:rPr lang="zh-CN" altLang="en-US" sz="2300" b="0" dirty="0">
                <a:latin typeface="Times New Roman" panose="02020603050405020304" pitchFamily="18" charset="0"/>
              </a:rPr>
              <a:t>中的两个子句，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C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12</a:t>
            </a:r>
            <a:r>
              <a:rPr lang="zh-CN" altLang="en-US" sz="2300" b="0" dirty="0">
                <a:latin typeface="Times New Roman" panose="02020603050405020304" pitchFamily="18" charset="0"/>
              </a:rPr>
              <a:t>是它们的归结式，若用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C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12</a:t>
            </a:r>
            <a:r>
              <a:rPr lang="zh-CN" altLang="en-US" sz="2300" b="0" dirty="0">
                <a:latin typeface="Times New Roman" panose="02020603050405020304" pitchFamily="18" charset="0"/>
              </a:rPr>
              <a:t>代替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C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300" b="0" dirty="0">
                <a:latin typeface="Times New Roman" panose="02020603050405020304" pitchFamily="18" charset="0"/>
              </a:rPr>
              <a:t>与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C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300" b="0" dirty="0">
                <a:latin typeface="Times New Roman" panose="02020603050405020304" pitchFamily="18" charset="0"/>
              </a:rPr>
              <a:t>后得到新子句集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S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300" b="0" dirty="0">
                <a:latin typeface="Times New Roman" panose="02020603050405020304" pitchFamily="18" charset="0"/>
              </a:rPr>
              <a:t>，则由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S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300" b="0" dirty="0">
                <a:latin typeface="Times New Roman" panose="02020603050405020304" pitchFamily="18" charset="0"/>
              </a:rPr>
              <a:t>不可满足性可推出原子句集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S</a:t>
            </a:r>
            <a:r>
              <a:rPr lang="zh-CN" altLang="en-US" sz="2300" b="0" dirty="0">
                <a:latin typeface="Times New Roman" panose="02020603050405020304" pitchFamily="18" charset="0"/>
              </a:rPr>
              <a:t>的不可满足性，即：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/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9463" name="Rectangle 1092"/>
          <p:cNvSpPr/>
          <p:nvPr/>
        </p:nvSpPr>
        <p:spPr>
          <a:xfrm>
            <a:off x="228600" y="4495800"/>
            <a:ext cx="8686800" cy="1928813"/>
          </a:xfrm>
          <a:prstGeom prst="rect">
            <a:avLst/>
          </a:prstGeom>
          <a:gradFill rotWithShape="1">
            <a:gsLst>
              <a:gs pos="0">
                <a:srgbClr val="CCFFCC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just">
              <a:buClr>
                <a:schemeClr val="accent2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推论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：</a:t>
            </a:r>
            <a:r>
              <a:rPr lang="zh-CN" altLang="en-US" sz="2300" b="0" dirty="0">
                <a:latin typeface="Times New Roman" panose="02020603050405020304" pitchFamily="18" charset="0"/>
              </a:rPr>
              <a:t>设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C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300" b="0" dirty="0">
                <a:latin typeface="Times New Roman" panose="02020603050405020304" pitchFamily="18" charset="0"/>
              </a:rPr>
              <a:t>与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C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300" b="0" dirty="0">
                <a:latin typeface="Times New Roman" panose="02020603050405020304" pitchFamily="18" charset="0"/>
              </a:rPr>
              <a:t>是子句集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S</a:t>
            </a:r>
            <a:r>
              <a:rPr lang="zh-CN" altLang="en-US" sz="2300" b="0" dirty="0">
                <a:latin typeface="Times New Roman" panose="02020603050405020304" pitchFamily="18" charset="0"/>
              </a:rPr>
              <a:t>中的两个子句，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C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12</a:t>
            </a:r>
            <a:r>
              <a:rPr lang="zh-CN" altLang="en-US" sz="2300" b="0" dirty="0">
                <a:latin typeface="Times New Roman" panose="02020603050405020304" pitchFamily="18" charset="0"/>
              </a:rPr>
              <a:t>是它们的归结式，若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C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12</a:t>
            </a:r>
            <a:r>
              <a:rPr lang="en-US" altLang="zh-CN" sz="2300" b="0" i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sz="2300" b="0" dirty="0">
                <a:latin typeface="Times New Roman" panose="02020603050405020304" pitchFamily="18" charset="0"/>
              </a:rPr>
              <a:t>加入原子句集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S</a:t>
            </a:r>
            <a:r>
              <a:rPr lang="zh-CN" altLang="en-US" sz="2300" b="0" dirty="0">
                <a:latin typeface="Times New Roman" panose="02020603050405020304" pitchFamily="18" charset="0"/>
              </a:rPr>
              <a:t>，得到新子句集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S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300" b="0" dirty="0">
                <a:latin typeface="Times New Roman" panose="02020603050405020304" pitchFamily="18" charset="0"/>
              </a:rPr>
              <a:t>，则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S</a:t>
            </a:r>
            <a:r>
              <a:rPr lang="zh-CN" altLang="en-US" sz="2300" b="0" dirty="0">
                <a:latin typeface="Times New Roman" panose="02020603050405020304" pitchFamily="18" charset="0"/>
              </a:rPr>
              <a:t>与</a:t>
            </a:r>
            <a:r>
              <a:rPr lang="en-US" altLang="zh-CN" sz="2300" b="0" i="1" dirty="0">
                <a:latin typeface="Times New Roman" panose="02020603050405020304" pitchFamily="18" charset="0"/>
              </a:rPr>
              <a:t>S</a:t>
            </a:r>
            <a:r>
              <a:rPr lang="en-US" altLang="zh-CN" sz="2300" b="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300" b="0" dirty="0">
                <a:latin typeface="Times New Roman" panose="02020603050405020304" pitchFamily="18" charset="0"/>
              </a:rPr>
              <a:t>在不可满足的意义上是等价的，即：</a:t>
            </a:r>
            <a:endParaRPr lang="zh-CN" altLang="en-US" sz="2300" b="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9464" name="Rectangle 1027"/>
          <p:cNvSpPr>
            <a:spLocks noGrp="1"/>
          </p:cNvSpPr>
          <p:nvPr>
            <p:ph idx="1"/>
          </p:nvPr>
        </p:nvSpPr>
        <p:spPr>
          <a:xfrm>
            <a:off x="228600" y="990600"/>
            <a:ext cx="8642350" cy="1066800"/>
          </a:xfrm>
          <a:gradFill rotWithShape="1">
            <a:gsLst>
              <a:gs pos="0">
                <a:srgbClr val="99CCFF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808080">
                <a:alpha val="100000"/>
              </a:srgbClr>
            </a:solidFill>
            <a:miter/>
          </a:ln>
        </p:spPr>
        <p:txBody>
          <a:bodyPr vert="horz" wrap="square" lIns="91440" tIns="45720" rIns="91440" bIns="45720" anchor="t"/>
          <a:p>
            <a:pPr marL="0" indent="0" algn="just" eaLnBrk="1" hangingPunct="1">
              <a:lnSpc>
                <a:spcPct val="120000"/>
              </a:lnSpc>
              <a:buSzPct val="80000"/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定理</a:t>
            </a:r>
            <a:r>
              <a:rPr lang="en-US" altLang="zh-CN" sz="2400" b="1" dirty="0">
                <a:latin typeface="Times New Roman" panose="02020603050405020304" pitchFamily="18" charset="0"/>
              </a:rPr>
              <a:t>3.2</a:t>
            </a:r>
            <a:r>
              <a:rPr lang="zh-CN" altLang="en-US" sz="2400" b="1" dirty="0">
                <a:latin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</a:rPr>
              <a:t>归结式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</a:rPr>
              <a:t>是其亲本子句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的逻辑结论。即如果 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为真，则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</a:rPr>
              <a:t>为真。</a:t>
            </a:r>
            <a:endParaRPr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5" name="Rectangle 102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3.4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鲁宾逊归结原理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9466" name="Rectangle 102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67" name="Rectangle 103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68" name="Rectangle 103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69" name="Rectangle 103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70" name="Rectangle 103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71" name="Rectangle 103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72" name="Rectangle 1040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73" name="Rectangle 1042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74" name="Rectangle 10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75" name="Rectangle 104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76" name="Rectangle 104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77" name="Rectangle 1050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78" name="Rectangle 1052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79" name="Rectangle 1054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80" name="Rectangle 1056"/>
          <p:cNvSpPr/>
          <p:nvPr/>
        </p:nvSpPr>
        <p:spPr>
          <a:xfrm>
            <a:off x="0" y="50292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81" name="Rectangle 1058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82" name="Rectangle 1060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83" name="Rectangle 1062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84" name="Rectangle 1064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85" name="Rectangle 1066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86" name="Rectangle 1068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87" name="Rectangle 1070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88" name="Rectangle 1072"/>
          <p:cNvSpPr/>
          <p:nvPr/>
        </p:nvSpPr>
        <p:spPr>
          <a:xfrm>
            <a:off x="0" y="3352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" name="Group 1082"/>
          <p:cNvGrpSpPr/>
          <p:nvPr/>
        </p:nvGrpSpPr>
        <p:grpSpPr>
          <a:xfrm>
            <a:off x="1973263" y="3657600"/>
            <a:ext cx="5341937" cy="533400"/>
            <a:chOff x="988" y="2112"/>
            <a:chExt cx="3365" cy="336"/>
          </a:xfrm>
        </p:grpSpPr>
        <p:sp>
          <p:nvSpPr>
            <p:cNvPr id="19492" name="Rectangle 1080"/>
            <p:cNvSpPr/>
            <p:nvPr/>
          </p:nvSpPr>
          <p:spPr>
            <a:xfrm>
              <a:off x="1248" y="2112"/>
              <a:ext cx="3105" cy="3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>
                <a:spcBef>
                  <a:spcPct val="4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zh-CN" altLang="en-US" sz="2400" dirty="0">
                  <a:solidFill>
                    <a:schemeClr val="accent2"/>
                  </a:solidFill>
                  <a:latin typeface="Arial" panose="020B0604020202020204" pitchFamily="34" charset="0"/>
                </a:rPr>
                <a:t>的不可满足性          </a:t>
              </a:r>
              <a:r>
                <a:rPr lang="en-US" altLang="zh-CN" sz="2400" i="1" dirty="0">
                  <a:solidFill>
                    <a:schemeClr val="accent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S </a:t>
              </a:r>
              <a:r>
                <a:rPr lang="zh-CN" altLang="en-US" sz="2400" dirty="0">
                  <a:solidFill>
                    <a:schemeClr val="accent2"/>
                  </a:solidFill>
                  <a:latin typeface="Arial" panose="020B0604020202020204" pitchFamily="34" charset="0"/>
                </a:rPr>
                <a:t>的不可满足性</a:t>
              </a:r>
              <a:endParaRPr lang="zh-CN" altLang="en-US" sz="2400" dirty="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19459" name="Object 1025"/>
            <p:cNvGraphicFramePr/>
            <p:nvPr/>
          </p:nvGraphicFramePr>
          <p:xfrm>
            <a:off x="988" y="2160"/>
            <a:ext cx="21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" r:id="rId1" imgW="165100" imgH="215900" progId="Equation.3">
                    <p:embed/>
                  </p:oleObj>
                </mc:Choice>
                <mc:Fallback>
                  <p:oleObj name="" r:id="rId1" imgW="165100" imgH="215900" progId="Equation.3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CC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88" y="2160"/>
                          <a:ext cx="212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0" name="Object 1026"/>
            <p:cNvGraphicFramePr/>
            <p:nvPr/>
          </p:nvGraphicFramePr>
          <p:xfrm>
            <a:off x="2592" y="2160"/>
            <a:ext cx="288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name="" r:id="rId3" imgW="190500" imgH="152400" progId="Equation.3">
                    <p:embed/>
                  </p:oleObj>
                </mc:Choice>
                <mc:Fallback>
                  <p:oleObj name="" r:id="rId3" imgW="190500" imgH="152400" progId="Equation.3">
                    <p:embed/>
                    <p:pic>
                      <p:nvPicPr>
                        <p:cNvPr id="0" name="图片 3156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CC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592" y="2160"/>
                          <a:ext cx="288" cy="2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94"/>
          <p:cNvGrpSpPr/>
          <p:nvPr/>
        </p:nvGrpSpPr>
        <p:grpSpPr>
          <a:xfrm>
            <a:off x="1981200" y="5943600"/>
            <a:ext cx="5124450" cy="457200"/>
            <a:chOff x="1322" y="3744"/>
            <a:chExt cx="3228" cy="288"/>
          </a:xfrm>
        </p:grpSpPr>
        <p:sp>
          <p:nvSpPr>
            <p:cNvPr id="19491" name="Rectangle 1081"/>
            <p:cNvSpPr/>
            <p:nvPr/>
          </p:nvSpPr>
          <p:spPr>
            <a:xfrm>
              <a:off x="1322" y="3744"/>
              <a:ext cx="322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>
                <a:lnSpc>
                  <a:spcPct val="100000"/>
                </a:lnSpc>
              </a:pPr>
              <a:r>
                <a:rPr lang="en-US" altLang="zh-CN" sz="2400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400" i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accent2"/>
                  </a:solidFill>
                  <a:latin typeface="Arial" panose="020B0604020202020204" pitchFamily="34" charset="0"/>
                </a:rPr>
                <a:t>的不可满足性          </a:t>
              </a:r>
              <a:r>
                <a:rPr lang="en-US" altLang="zh-CN" sz="2400" i="1" dirty="0">
                  <a:solidFill>
                    <a:schemeClr val="accent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S</a:t>
              </a:r>
              <a:r>
                <a:rPr lang="zh-CN" altLang="en-US" sz="2400" dirty="0">
                  <a:solidFill>
                    <a:schemeClr val="accent2"/>
                  </a:solidFill>
                  <a:latin typeface="Arial" panose="020B0604020202020204" pitchFamily="34" charset="0"/>
                </a:rPr>
                <a:t>的不可满足性</a:t>
              </a:r>
              <a:endParaRPr lang="zh-CN" altLang="en-US" sz="2400" dirty="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19458" name="Object 1024"/>
            <p:cNvGraphicFramePr/>
            <p:nvPr/>
          </p:nvGraphicFramePr>
          <p:xfrm>
            <a:off x="2842" y="3754"/>
            <a:ext cx="326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" r:id="rId5" imgW="215900" imgH="152400" progId="Equation.3">
                    <p:embed/>
                  </p:oleObj>
                </mc:Choice>
                <mc:Fallback>
                  <p:oleObj name="" r:id="rId5" imgW="215900" imgH="152400" progId="Equation.3">
                    <p:embed/>
                    <p:pic>
                      <p:nvPicPr>
                        <p:cNvPr id="0" name="图片 3157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CC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42" y="3754"/>
                          <a:ext cx="326" cy="2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96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2049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3.4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鲁宾逊归结原理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0498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marL="571500" indent="-571500" eaLnBrk="1" hangingPunct="1">
              <a:buNone/>
            </a:pPr>
            <a:r>
              <a:rPr lang="en-US" altLang="zh-CN" sz="2600" b="1" dirty="0">
                <a:latin typeface="Times New Roman" panose="02020603050405020304" pitchFamily="18" charset="0"/>
              </a:rPr>
              <a:t>2.</a:t>
            </a:r>
            <a:r>
              <a:rPr lang="en-US" altLang="zh-CN" sz="2600" b="1" dirty="0"/>
              <a:t> </a:t>
            </a:r>
            <a:r>
              <a:rPr lang="zh-CN" altLang="en-US" sz="2600" b="1" dirty="0"/>
              <a:t>谓词逻辑中的归结原理（含有变量的子句的归结）</a:t>
            </a:r>
            <a:r>
              <a:rPr lang="zh-CN" altLang="en-US" sz="2800" b="1" dirty="0"/>
              <a:t> </a:t>
            </a:r>
            <a:endParaRPr lang="zh-CN" altLang="en-US" sz="2800" b="1" dirty="0"/>
          </a:p>
          <a:p>
            <a:pPr marL="571500" indent="-571500" eaLnBrk="1" hangingPunct="1">
              <a:buNone/>
            </a:pPr>
            <a:r>
              <a:rPr lang="zh-CN" altLang="en-US" sz="2800" b="1" dirty="0"/>
              <a:t>例：</a:t>
            </a:r>
            <a:endParaRPr lang="zh-CN" altLang="en-US" sz="2800" b="1" dirty="0"/>
          </a:p>
        </p:txBody>
      </p:sp>
      <p:sp>
        <p:nvSpPr>
          <p:cNvPr id="20499" name="Rectangle 8"/>
          <p:cNvSpPr/>
          <p:nvPr/>
        </p:nvSpPr>
        <p:spPr>
          <a:xfrm>
            <a:off x="396240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</a:pPr>
            <a:endParaRPr lang="zh-CN" altLang="zh-CN" b="0" dirty="0">
              <a:latin typeface="Arial" panose="020B0604020202020204" pitchFamily="34" charset="0"/>
            </a:endParaRPr>
          </a:p>
        </p:txBody>
      </p:sp>
      <p:graphicFrame>
        <p:nvGraphicFramePr>
          <p:cNvPr id="20482" name="Object 1024"/>
          <p:cNvGraphicFramePr/>
          <p:nvPr/>
        </p:nvGraphicFramePr>
        <p:xfrm>
          <a:off x="1066800" y="1600200"/>
          <a:ext cx="25146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1" imgW="1104265" imgH="215900" progId="Equation.3">
                  <p:embed/>
                </p:oleObj>
              </mc:Choice>
              <mc:Fallback>
                <p:oleObj name="" r:id="rId1" imgW="1104265" imgH="215900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66800" y="1600200"/>
                        <a:ext cx="2514600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1025"/>
          <p:cNvGraphicFramePr/>
          <p:nvPr/>
        </p:nvGraphicFramePr>
        <p:xfrm>
          <a:off x="1066800" y="2417763"/>
          <a:ext cx="24384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" r:id="rId3" imgW="1218565" imgH="215900" progId="Equation.3">
                  <p:embed/>
                </p:oleObj>
              </mc:Choice>
              <mc:Fallback>
                <p:oleObj name="" r:id="rId3" imgW="1218565" imgH="215900" progId="Equation.3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2417763"/>
                        <a:ext cx="2438400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Oval 9"/>
          <p:cNvSpPr/>
          <p:nvPr/>
        </p:nvSpPr>
        <p:spPr>
          <a:xfrm>
            <a:off x="1752600" y="1600200"/>
            <a:ext cx="762000" cy="533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3802" name="Oval 10"/>
          <p:cNvSpPr/>
          <p:nvPr/>
        </p:nvSpPr>
        <p:spPr>
          <a:xfrm>
            <a:off x="1981200" y="2286000"/>
            <a:ext cx="609600" cy="68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84322" name="Object 1026"/>
          <p:cNvGraphicFramePr/>
          <p:nvPr/>
        </p:nvGraphicFramePr>
        <p:xfrm>
          <a:off x="3810000" y="2743200"/>
          <a:ext cx="13287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5" imgW="673100" imgH="203200" progId="Equation.3">
                  <p:embed/>
                </p:oleObj>
              </mc:Choice>
              <mc:Fallback>
                <p:oleObj name="" r:id="rId5" imgW="673100" imgH="203200" progId="Equation.3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CC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810000" y="2743200"/>
                        <a:ext cx="1328738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3810000" y="2286000"/>
            <a:ext cx="1524000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3" name="Rectangle 15"/>
          <p:cNvSpPr/>
          <p:nvPr/>
        </p:nvSpPr>
        <p:spPr>
          <a:xfrm>
            <a:off x="3967163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84323" name="Object 1027"/>
          <p:cNvGraphicFramePr/>
          <p:nvPr/>
        </p:nvGraphicFramePr>
        <p:xfrm>
          <a:off x="5562600" y="1663700"/>
          <a:ext cx="2590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7" imgW="1205865" imgH="215900" progId="Equation.3">
                  <p:embed/>
                </p:oleObj>
              </mc:Choice>
              <mc:Fallback>
                <p:oleObj name="" r:id="rId7" imgW="1205865" imgH="215900" progId="Equation.3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2600" y="1663700"/>
                        <a:ext cx="25908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4" name="Rectangle 17"/>
          <p:cNvSpPr/>
          <p:nvPr/>
        </p:nvSpPr>
        <p:spPr>
          <a:xfrm>
            <a:off x="3910013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84324" name="Object 1028"/>
          <p:cNvGraphicFramePr/>
          <p:nvPr/>
        </p:nvGraphicFramePr>
        <p:xfrm>
          <a:off x="5486400" y="2390775"/>
          <a:ext cx="30480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9" imgW="1320165" imgH="215900" progId="Equation.3">
                  <p:embed/>
                </p:oleObj>
              </mc:Choice>
              <mc:Fallback>
                <p:oleObj name="" r:id="rId9" imgW="1320165" imgH="215900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86400" y="2390775"/>
                        <a:ext cx="3048000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0" name="AutoShape 18"/>
          <p:cNvSpPr/>
          <p:nvPr/>
        </p:nvSpPr>
        <p:spPr>
          <a:xfrm>
            <a:off x="8534400" y="1905000"/>
            <a:ext cx="304800" cy="1752600"/>
          </a:xfrm>
          <a:prstGeom prst="curvedLeftArrow">
            <a:avLst>
              <a:gd name="adj1" fmla="val 115000"/>
              <a:gd name="adj2" fmla="val 230000"/>
              <a:gd name="adj3" fmla="val 41666"/>
            </a:avLst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506" name="Rectangle 20"/>
          <p:cNvSpPr/>
          <p:nvPr/>
        </p:nvSpPr>
        <p:spPr>
          <a:xfrm>
            <a:off x="417195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84325" name="Object 1029"/>
          <p:cNvGraphicFramePr/>
          <p:nvPr/>
        </p:nvGraphicFramePr>
        <p:xfrm>
          <a:off x="5486400" y="3108325"/>
          <a:ext cx="290671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11" imgW="1129030" imgH="215900" progId="Equation.3">
                  <p:embed/>
                </p:oleObj>
              </mc:Choice>
              <mc:Fallback>
                <p:oleObj name="" r:id="rId11" imgW="1129030" imgH="215900" progId="Equation.3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CC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86400" y="3108325"/>
                        <a:ext cx="2906713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3" name="AutoShape 21"/>
          <p:cNvSpPr/>
          <p:nvPr/>
        </p:nvSpPr>
        <p:spPr>
          <a:xfrm>
            <a:off x="762000" y="1905000"/>
            <a:ext cx="228600" cy="1752600"/>
          </a:xfrm>
          <a:prstGeom prst="curvedRightArrow">
            <a:avLst>
              <a:gd name="adj1" fmla="val 153333"/>
              <a:gd name="adj2" fmla="val 306666"/>
              <a:gd name="adj3" fmla="val 33333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3814" name="Text Box 22"/>
          <p:cNvSpPr txBox="1"/>
          <p:nvPr/>
        </p:nvSpPr>
        <p:spPr>
          <a:xfrm>
            <a:off x="1371600" y="3048000"/>
            <a:ext cx="10668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4000" dirty="0">
                <a:solidFill>
                  <a:schemeClr val="accent2"/>
                </a:solidFill>
                <a:latin typeface="Arial" panose="020B0604020202020204" pitchFamily="34" charset="0"/>
              </a:rPr>
              <a:t>？</a:t>
            </a:r>
            <a:endParaRPr lang="zh-CN" altLang="en-US" sz="40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0509" name="Rectangle 26"/>
          <p:cNvSpPr/>
          <p:nvPr/>
        </p:nvSpPr>
        <p:spPr>
          <a:xfrm>
            <a:off x="432435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510" name="Rectangle 31"/>
          <p:cNvSpPr/>
          <p:nvPr/>
        </p:nvSpPr>
        <p:spPr>
          <a:xfrm>
            <a:off x="4424363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228600" y="3962400"/>
            <a:ext cx="8610600" cy="2165350"/>
            <a:chOff x="144" y="2496"/>
            <a:chExt cx="5424" cy="1364"/>
          </a:xfrm>
        </p:grpSpPr>
        <p:sp>
          <p:nvSpPr>
            <p:cNvPr id="20513" name="Text Box 23"/>
            <p:cNvSpPr txBox="1"/>
            <p:nvPr/>
          </p:nvSpPr>
          <p:spPr>
            <a:xfrm>
              <a:off x="144" y="2496"/>
              <a:ext cx="5424" cy="1364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/>
            </a:gradFill>
            <a:ln w="952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40000"/>
                </a:spcBef>
              </a:pPr>
              <a:r>
                <a:rPr lang="zh-CN" altLang="en-US" sz="2600" dirty="0">
                  <a:latin typeface="Times New Roman" panose="02020603050405020304" pitchFamily="18" charset="0"/>
                </a:rPr>
                <a:t>定义 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3.2</a:t>
              </a:r>
              <a:r>
                <a:rPr lang="en-US" altLang="zh-CN" sz="2600" b="0" dirty="0">
                  <a:latin typeface="Arial" panose="020B0604020202020204" pitchFamily="34" charset="0"/>
                </a:rPr>
                <a:t> </a:t>
              </a:r>
              <a:r>
                <a:rPr lang="zh-CN" altLang="en-US" sz="2600" b="0" dirty="0">
                  <a:latin typeface="Arial" panose="020B0604020202020204" pitchFamily="34" charset="0"/>
                </a:rPr>
                <a:t>：</a:t>
              </a:r>
              <a:r>
                <a:rPr lang="zh-CN" altLang="en-US" sz="2600" b="0" dirty="0">
                  <a:latin typeface="宋体" panose="02010600030101010101" pitchFamily="2" charset="-122"/>
                </a:rPr>
                <a:t>设是       两个没有相同变元的子句，  和  分别是      中的文字，若   是       的</a:t>
              </a:r>
              <a:r>
                <a:rPr lang="zh-CN" altLang="en-US" sz="2600" b="0" dirty="0">
                  <a:solidFill>
                    <a:schemeClr val="accent2"/>
                  </a:solidFill>
                  <a:latin typeface="宋体" panose="02010600030101010101" pitchFamily="2" charset="-122"/>
                </a:rPr>
                <a:t>最一般合一</a:t>
              </a:r>
              <a:r>
                <a:rPr lang="zh-CN" altLang="en-US" sz="2600" b="0" dirty="0">
                  <a:latin typeface="宋体" panose="02010600030101010101" pitchFamily="2" charset="-122"/>
                </a:rPr>
                <a:t>，则称</a:t>
              </a:r>
              <a:r>
                <a:rPr lang="zh-CN" altLang="en-US" sz="2600" b="0" dirty="0">
                  <a:latin typeface="Arial" panose="020B0604020202020204" pitchFamily="34" charset="0"/>
                </a:rPr>
                <a:t> </a:t>
              </a:r>
              <a:endParaRPr lang="zh-CN" altLang="en-US" sz="2600" b="0" dirty="0">
                <a:latin typeface="Arial" panose="020B0604020202020204" pitchFamily="34" charset="0"/>
              </a:endParaRPr>
            </a:p>
            <a:p>
              <a:pPr>
                <a:spcBef>
                  <a:spcPct val="40000"/>
                </a:spcBef>
              </a:pPr>
              <a:r>
                <a:rPr lang="zh-CN" altLang="en-US" sz="2600" b="0" dirty="0">
                  <a:latin typeface="宋体" panose="02010600030101010101" pitchFamily="2" charset="-122"/>
                </a:rPr>
                <a:t>为      的二元归结式。</a:t>
              </a:r>
              <a:r>
                <a:rPr lang="zh-CN" altLang="en-US" sz="2600" b="0" dirty="0">
                  <a:latin typeface="Arial" panose="020B0604020202020204" pitchFamily="34" charset="0"/>
                </a:rPr>
                <a:t> </a:t>
              </a:r>
              <a:endParaRPr lang="zh-CN" altLang="en-US" sz="2600" b="0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20488" name="Object 1030"/>
            <p:cNvGraphicFramePr/>
            <p:nvPr/>
          </p:nvGraphicFramePr>
          <p:xfrm>
            <a:off x="3216" y="2899"/>
            <a:ext cx="695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" name="" r:id="rId13" imgW="558165" imgH="215900" progId="Equation.3">
                    <p:embed/>
                  </p:oleObj>
                </mc:Choice>
                <mc:Fallback>
                  <p:oleObj name="" r:id="rId13" imgW="558165" imgH="215900" progId="Equation.3">
                    <p:embed/>
                    <p:pic>
                      <p:nvPicPr>
                        <p:cNvPr id="0" name="图片 316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216" y="2899"/>
                          <a:ext cx="695" cy="2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9" name="Object 1031"/>
            <p:cNvGraphicFramePr/>
            <p:nvPr/>
          </p:nvGraphicFramePr>
          <p:xfrm>
            <a:off x="1680" y="2592"/>
            <a:ext cx="624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3" name="" r:id="rId15" imgW="494665" imgH="215900" progId="Equation.3">
                    <p:embed/>
                  </p:oleObj>
                </mc:Choice>
                <mc:Fallback>
                  <p:oleObj name="" r:id="rId15" imgW="494665" imgH="215900" progId="Equation.3">
                    <p:embed/>
                    <p:pic>
                      <p:nvPicPr>
                        <p:cNvPr id="0" name="图片 3172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680" y="2592"/>
                          <a:ext cx="624" cy="2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0" name="Object 1032"/>
            <p:cNvGraphicFramePr/>
            <p:nvPr/>
          </p:nvGraphicFramePr>
          <p:xfrm>
            <a:off x="4756" y="2577"/>
            <a:ext cx="28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" r:id="rId17" imgW="165100" imgH="215900" progId="Equation.3">
                    <p:embed/>
                  </p:oleObj>
                </mc:Choice>
                <mc:Fallback>
                  <p:oleObj name="" r:id="rId17" imgW="165100" imgH="215900" progId="Equation.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756" y="2577"/>
                          <a:ext cx="284" cy="2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1" name="Object 1033"/>
            <p:cNvGraphicFramePr/>
            <p:nvPr/>
          </p:nvGraphicFramePr>
          <p:xfrm>
            <a:off x="5269" y="2583"/>
            <a:ext cx="299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2" name="" r:id="rId19" imgW="177800" imgH="215265" progId="Equation.3">
                    <p:embed/>
                  </p:oleObj>
                </mc:Choice>
                <mc:Fallback>
                  <p:oleObj name="" r:id="rId19" imgW="177800" imgH="215265" progId="Equation.3">
                    <p:embed/>
                    <p:pic>
                      <p:nvPicPr>
                        <p:cNvPr id="0" name="图片 3161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269" y="2583"/>
                          <a:ext cx="299" cy="2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2" name="Object 1034"/>
            <p:cNvGraphicFramePr/>
            <p:nvPr/>
          </p:nvGraphicFramePr>
          <p:xfrm>
            <a:off x="824" y="2893"/>
            <a:ext cx="608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8" name="" r:id="rId21" imgW="481965" imgH="215900" progId="Equation.3">
                    <p:embed/>
                  </p:oleObj>
                </mc:Choice>
                <mc:Fallback>
                  <p:oleObj name="" r:id="rId21" imgW="481965" imgH="215900" progId="Equation.3">
                    <p:embed/>
                    <p:pic>
                      <p:nvPicPr>
                        <p:cNvPr id="0" name="图片 3167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24" y="2893"/>
                          <a:ext cx="608" cy="2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3" name="Object 1035"/>
            <p:cNvGraphicFramePr/>
            <p:nvPr/>
          </p:nvGraphicFramePr>
          <p:xfrm>
            <a:off x="2784" y="2944"/>
            <a:ext cx="192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2" name="" r:id="rId23" imgW="152400" imgH="139700" progId="Equation.3">
                    <p:embed/>
                  </p:oleObj>
                </mc:Choice>
                <mc:Fallback>
                  <p:oleObj name="" r:id="rId23" imgW="152400" imgH="139700" progId="Equation.3">
                    <p:embed/>
                    <p:pic>
                      <p:nvPicPr>
                        <p:cNvPr id="0" name="图片 3171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784" y="2944"/>
                          <a:ext cx="192" cy="1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4" name="Object 1036"/>
            <p:cNvGraphicFramePr/>
            <p:nvPr/>
          </p:nvGraphicFramePr>
          <p:xfrm>
            <a:off x="1152" y="3215"/>
            <a:ext cx="3024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4" name="" r:id="rId25" imgW="2298700" imgH="215900" progId="Equation.3">
                    <p:embed/>
                  </p:oleObj>
                </mc:Choice>
                <mc:Fallback>
                  <p:oleObj name="" r:id="rId25" imgW="2298700" imgH="215900" progId="Equation.3">
                    <p:embed/>
                    <p:pic>
                      <p:nvPicPr>
                        <p:cNvPr id="0" name="图片 3163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152" y="3215"/>
                          <a:ext cx="3024" cy="2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5" name="Object 1037"/>
            <p:cNvGraphicFramePr/>
            <p:nvPr/>
          </p:nvGraphicFramePr>
          <p:xfrm>
            <a:off x="432" y="3565"/>
            <a:ext cx="608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3" name="" r:id="rId27" imgW="481965" imgH="215900" progId="Equation.3">
                    <p:embed/>
                  </p:oleObj>
                </mc:Choice>
                <mc:Fallback>
                  <p:oleObj name="" r:id="rId27" imgW="481965" imgH="215900" progId="Equation.3">
                    <p:embed/>
                    <p:pic>
                      <p:nvPicPr>
                        <p:cNvPr id="0" name="图片 3162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32" y="3565"/>
                          <a:ext cx="608" cy="2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12" name="Text Box 39"/>
          <p:cNvSpPr txBox="1"/>
          <p:nvPr/>
        </p:nvSpPr>
        <p:spPr>
          <a:xfrm>
            <a:off x="3810000" y="1828800"/>
            <a:ext cx="145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</a:rPr>
              <a:t>最一般合一</a:t>
            </a:r>
            <a:endParaRPr lang="zh-CN" altLang="en-US" sz="20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1" grpId="0" animBg="1"/>
      <p:bldP spid="33802" grpId="0" animBg="1"/>
      <p:bldP spid="33805" grpId="0" animBg="1"/>
      <p:bldP spid="33810" grpId="0" animBg="1"/>
      <p:bldP spid="33813" grpId="0" animBg="1"/>
      <p:bldP spid="338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1477645"/>
            <a:ext cx="8661400" cy="4763770"/>
          </a:xfrm>
          <a:prstGeom prst="rect">
            <a:avLst/>
          </a:prstGeom>
        </p:spPr>
      </p:pic>
      <p:sp>
        <p:nvSpPr>
          <p:cNvPr id="1031" name="Rectangle 18"/>
          <p:cNvSpPr>
            <a:spLocks noGrp="1"/>
          </p:cNvSpPr>
          <p:nvPr/>
        </p:nvSpPr>
        <p:spPr>
          <a:xfrm>
            <a:off x="0" y="7620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vert="horz" wrap="square" lIns="91440" tIns="45720" rIns="91440" bIns="45720" anchor="b"/>
          <a:lstStyle>
            <a:lvl1pPr indent="17653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indent="17653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653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17653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17653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indent="17653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indent="17653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indent="17653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indent="17653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章  确定性推理方法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15" name="灯片编号占位符 4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2151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3.4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鲁宾逊归结原理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1517" name="Rectangle 3"/>
          <p:cNvSpPr>
            <a:spLocks noGrp="1"/>
          </p:cNvSpPr>
          <p:nvPr>
            <p:ph type="body" sz="half" idx="1"/>
          </p:nvPr>
        </p:nvSpPr>
        <p:spPr>
          <a:xfrm>
            <a:off x="304800" y="908050"/>
            <a:ext cx="4244975" cy="5400675"/>
          </a:xfrm>
        </p:spPr>
        <p:txBody>
          <a:bodyPr vert="horz" wrap="square" lIns="91440" tIns="45720" rIns="91440" bIns="45720" anchor="t"/>
          <a:p>
            <a:pPr eaLnBrk="1" hangingPunct="1">
              <a:buClr>
                <a:schemeClr val="accent2"/>
              </a:buClr>
              <a:buSzTx/>
              <a:buFont typeface="Wingdings" panose="05000000000000000000" pitchFamily="2" charset="2"/>
            </a:pPr>
            <a:r>
              <a:rPr lang="zh-CN" altLang="en-US" sz="2400" b="1" dirty="0"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latin typeface="Times New Roman" panose="02020603050405020304" pitchFamily="18" charset="0"/>
              </a:rPr>
              <a:t>3.7 </a:t>
            </a:r>
            <a:r>
              <a:rPr lang="zh-CN" altLang="en-US" sz="2400" b="1" dirty="0">
                <a:latin typeface="Times New Roman" panose="02020603050405020304" pitchFamily="18" charset="0"/>
              </a:rPr>
              <a:t>设：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21518" name="Rectangle 4"/>
          <p:cNvSpPr/>
          <p:nvPr/>
        </p:nvSpPr>
        <p:spPr>
          <a:xfrm>
            <a:off x="3748088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9" name="Rectangle 6"/>
          <p:cNvSpPr/>
          <p:nvPr/>
        </p:nvSpPr>
        <p:spPr>
          <a:xfrm>
            <a:off x="396240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20" name="Text Box 8"/>
          <p:cNvSpPr txBox="1"/>
          <p:nvPr/>
        </p:nvSpPr>
        <p:spPr>
          <a:xfrm>
            <a:off x="685800" y="2057400"/>
            <a:ext cx="3810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</a:rPr>
              <a:t>求其二元归结式。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21521" name="Rectangle 9"/>
          <p:cNvSpPr/>
          <p:nvPr/>
        </p:nvSpPr>
        <p:spPr>
          <a:xfrm>
            <a:off x="386715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22" name="Rectangle 10"/>
          <p:cNvSpPr/>
          <p:nvPr/>
        </p:nvSpPr>
        <p:spPr>
          <a:xfrm>
            <a:off x="422910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68" name="Text Box 20"/>
          <p:cNvSpPr txBox="1"/>
          <p:nvPr/>
        </p:nvSpPr>
        <p:spPr>
          <a:xfrm>
            <a:off x="609600" y="3733800"/>
            <a:ext cx="2590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</a:rPr>
              <a:t>得：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21524" name="Rectangle 22"/>
          <p:cNvSpPr/>
          <p:nvPr/>
        </p:nvSpPr>
        <p:spPr>
          <a:xfrm>
            <a:off x="401955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21506" name="Object 1024"/>
          <p:cNvGraphicFramePr/>
          <p:nvPr/>
        </p:nvGraphicFramePr>
        <p:xfrm>
          <a:off x="1524000" y="1524000"/>
          <a:ext cx="21336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1" imgW="1103630" imgH="215900" progId="Equation.3">
                  <p:embed/>
                </p:oleObj>
              </mc:Choice>
              <mc:Fallback>
                <p:oleObj name="" r:id="rId1" imgW="1103630" imgH="215900" progId="Equation.3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0" y="1524000"/>
                        <a:ext cx="2133600" cy="423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5" name="Rectangle 24"/>
          <p:cNvSpPr/>
          <p:nvPr/>
        </p:nvSpPr>
        <p:spPr>
          <a:xfrm>
            <a:off x="3967163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21507" name="Object 1025"/>
          <p:cNvGraphicFramePr/>
          <p:nvPr/>
        </p:nvGraphicFramePr>
        <p:xfrm>
          <a:off x="3962400" y="1524000"/>
          <a:ext cx="22812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" r:id="rId3" imgW="1205865" imgH="215900" progId="Equation.3">
                  <p:embed/>
                </p:oleObj>
              </mc:Choice>
              <mc:Fallback>
                <p:oleObj name="" r:id="rId3" imgW="1205865" imgH="215900" progId="Equation.3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2400" y="1524000"/>
                        <a:ext cx="2281238" cy="41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6" name="Object 1026"/>
          <p:cNvGraphicFramePr/>
          <p:nvPr/>
        </p:nvGraphicFramePr>
        <p:xfrm>
          <a:off x="762000" y="4191000"/>
          <a:ext cx="7543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" r:id="rId5" imgW="3606800" imgH="215900" progId="Equation.3">
                  <p:embed/>
                </p:oleObj>
              </mc:Choice>
              <mc:Fallback>
                <p:oleObj name="" r:id="rId5" imgW="3606800" imgH="215900" progId="Equation.3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0" y="4191000"/>
                        <a:ext cx="75438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7" name="Object 1027"/>
          <p:cNvGraphicFramePr/>
          <p:nvPr/>
        </p:nvGraphicFramePr>
        <p:xfrm>
          <a:off x="1295400" y="4800600"/>
          <a:ext cx="21336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" r:id="rId7" imgW="926465" imgH="203200" progId="Equation.3">
                  <p:embed/>
                </p:oleObj>
              </mc:Choice>
              <mc:Fallback>
                <p:oleObj name="" r:id="rId7" imgW="926465" imgH="203200" progId="Equation.3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5400" y="4800600"/>
                        <a:ext cx="2133600" cy="41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8" name="Object 1028"/>
          <p:cNvGraphicFramePr/>
          <p:nvPr/>
        </p:nvGraphicFramePr>
        <p:xfrm>
          <a:off x="1295400" y="5257800"/>
          <a:ext cx="21336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9" imgW="901065" imgH="203200" progId="Equation.3">
                  <p:embed/>
                </p:oleObj>
              </mc:Choice>
              <mc:Fallback>
                <p:oleObj name="" r:id="rId9" imgW="901065" imgH="203200" progId="Equation.3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5400" y="5257800"/>
                        <a:ext cx="2133600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5"/>
          <p:cNvGrpSpPr/>
          <p:nvPr/>
        </p:nvGrpSpPr>
        <p:grpSpPr>
          <a:xfrm>
            <a:off x="228600" y="2667000"/>
            <a:ext cx="6477000" cy="1004888"/>
            <a:chOff x="192" y="1680"/>
            <a:chExt cx="4080" cy="633"/>
          </a:xfrm>
        </p:grpSpPr>
        <p:sp>
          <p:nvSpPr>
            <p:cNvPr id="21530" name="Text Box 12"/>
            <p:cNvSpPr txBox="1"/>
            <p:nvPr/>
          </p:nvSpPr>
          <p:spPr>
            <a:xfrm>
              <a:off x="192" y="1680"/>
              <a:ext cx="4080" cy="6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</a:pPr>
              <a:r>
                <a:rPr lang="en-US" altLang="zh-CN" sz="2400" dirty="0">
                  <a:latin typeface="Arial" panose="020B0604020202020204" pitchFamily="34" charset="0"/>
                </a:rPr>
                <a:t>   </a:t>
              </a:r>
              <a:r>
                <a:rPr lang="zh-CN" altLang="en-US" sz="2400" dirty="0">
                  <a:latin typeface="Arial" panose="020B0604020202020204" pitchFamily="34" charset="0"/>
                </a:rPr>
                <a:t>解：令</a:t>
              </a:r>
              <a:endParaRPr lang="zh-CN" altLang="en-US" sz="24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  <a:buClr>
                  <a:srgbClr val="0000FF"/>
                </a:buClr>
                <a:buFont typeface="Wingdings" panose="05000000000000000000" pitchFamily="2" charset="2"/>
              </a:pPr>
              <a:r>
                <a:rPr lang="zh-CN" altLang="en-US" sz="2400" dirty="0">
                  <a:latin typeface="Arial" panose="020B0604020202020204" pitchFamily="34" charset="0"/>
                </a:rPr>
                <a:t>    选                                   则</a:t>
              </a:r>
              <a:endParaRPr lang="zh-CN" altLang="en-US" sz="2400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21512" name="Object 1030"/>
            <p:cNvGraphicFramePr/>
            <p:nvPr/>
          </p:nvGraphicFramePr>
          <p:xfrm>
            <a:off x="768" y="2035"/>
            <a:ext cx="1667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" r:id="rId11" imgW="1356995" imgH="215900" progId="Equation.3">
                    <p:embed/>
                  </p:oleObj>
                </mc:Choice>
                <mc:Fallback>
                  <p:oleObj name="" r:id="rId11" imgW="1356995" imgH="215900" progId="Equation.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68" y="2035"/>
                          <a:ext cx="1667" cy="2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3" name="Object 1031"/>
            <p:cNvGraphicFramePr/>
            <p:nvPr/>
          </p:nvGraphicFramePr>
          <p:xfrm>
            <a:off x="2784" y="2064"/>
            <a:ext cx="786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" name="" r:id="rId13" imgW="659765" imgH="203200" progId="Equation.3">
                    <p:embed/>
                  </p:oleObj>
                </mc:Choice>
                <mc:Fallback>
                  <p:oleObj name="" r:id="rId13" imgW="659765" imgH="203200" progId="Equation.3">
                    <p:embed/>
                    <p:pic>
                      <p:nvPicPr>
                        <p:cNvPr id="0" name="图片 317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784" y="2064"/>
                          <a:ext cx="786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4" name="Object 1032"/>
            <p:cNvGraphicFramePr/>
            <p:nvPr/>
          </p:nvGraphicFramePr>
          <p:xfrm>
            <a:off x="1111" y="1680"/>
            <a:ext cx="1422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2" name="" r:id="rId15" imgW="1192530" imgH="215900" progId="Equation.3">
                    <p:embed/>
                  </p:oleObj>
                </mc:Choice>
                <mc:Fallback>
                  <p:oleObj name="" r:id="rId15" imgW="1192530" imgH="215900" progId="Equation.3">
                    <p:embed/>
                    <p:pic>
                      <p:nvPicPr>
                        <p:cNvPr id="0" name="图片 318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11" y="1680"/>
                          <a:ext cx="1422" cy="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879" name="Oval 31"/>
          <p:cNvSpPr/>
          <p:nvPr/>
        </p:nvSpPr>
        <p:spPr>
          <a:xfrm>
            <a:off x="3886200" y="1447800"/>
            <a:ext cx="2514600" cy="609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80" name="Oval 32"/>
          <p:cNvSpPr/>
          <p:nvPr/>
        </p:nvSpPr>
        <p:spPr>
          <a:xfrm>
            <a:off x="1676400" y="2590800"/>
            <a:ext cx="2514600" cy="609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82" name="AutoShape 34"/>
          <p:cNvSpPr/>
          <p:nvPr/>
        </p:nvSpPr>
        <p:spPr>
          <a:xfrm rot="1434368">
            <a:off x="4572000" y="2133600"/>
            <a:ext cx="381000" cy="838200"/>
          </a:xfrm>
          <a:prstGeom prst="curvedLeftArrow">
            <a:avLst>
              <a:gd name="adj1" fmla="val 44000"/>
              <a:gd name="adj2" fmla="val 88000"/>
              <a:gd name="adj3" fmla="val 33333"/>
            </a:avLst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85349" name="Object 1029"/>
          <p:cNvGraphicFramePr/>
          <p:nvPr>
            <p:ph sz="half" idx="2"/>
          </p:nvPr>
        </p:nvGraphicFramePr>
        <p:xfrm>
          <a:off x="3633788" y="3352800"/>
          <a:ext cx="5281612" cy="311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17" imgW="4215130" imgH="2487295" progId="SmartDraw.2">
                  <p:embed/>
                </p:oleObj>
              </mc:Choice>
              <mc:Fallback>
                <p:oleObj name="" r:id="rId17" imgW="4215130" imgH="2487295" progId="SmartDraw.2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33788" y="3352800"/>
                        <a:ext cx="5281612" cy="311785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00000"/>
                        </a:srgbClr>
                      </a:solidFill>
                      <a:ln>
                        <a:solidFill>
                          <a:schemeClr val="folHlink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68" grpId="0"/>
      <p:bldP spid="78879" grpId="0" animBg="1"/>
      <p:bldP spid="78880" grpId="0" animBg="1"/>
      <p:bldP spid="7888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7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22538" name="Rectangle 4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3.4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鲁宾逊归结原理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2539" name="Rectangle 5"/>
          <p:cNvSpPr/>
          <p:nvPr/>
        </p:nvSpPr>
        <p:spPr>
          <a:xfrm>
            <a:off x="304800" y="908050"/>
            <a:ext cx="4244975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469900" indent="-469900"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400" dirty="0">
                <a:latin typeface="宋体" panose="02010600030101010101" pitchFamily="2" charset="-122"/>
              </a:rPr>
              <a:t>例</a:t>
            </a:r>
            <a:r>
              <a:rPr lang="en-US" altLang="zh-CN" sz="2400" dirty="0">
                <a:latin typeface="宋体" panose="02010600030101010101" pitchFamily="2" charset="-122"/>
              </a:rPr>
              <a:t>3.</a:t>
            </a:r>
            <a:r>
              <a:rPr lang="en-US" altLang="zh-CN" sz="2400" dirty="0">
                <a:latin typeface="Times New Roman" panose="02020603050405020304" pitchFamily="18" charset="0"/>
              </a:rPr>
              <a:t>8  </a:t>
            </a:r>
            <a:r>
              <a:rPr lang="zh-CN" altLang="en-US" sz="2400" dirty="0">
                <a:latin typeface="宋体" panose="02010600030101010101" pitchFamily="2" charset="-122"/>
              </a:rPr>
              <a:t>设：</a:t>
            </a:r>
            <a:r>
              <a:rPr lang="zh-CN" altLang="en-US" sz="2400" b="0" dirty="0">
                <a:latin typeface="Arial" panose="020B0604020202020204" pitchFamily="34" charset="0"/>
              </a:rPr>
              <a:t> </a:t>
            </a:r>
            <a:endParaRPr lang="zh-CN" altLang="en-US" sz="2400" b="0" dirty="0">
              <a:latin typeface="Arial" panose="020B0604020202020204" pitchFamily="34" charset="0"/>
            </a:endParaRPr>
          </a:p>
        </p:txBody>
      </p:sp>
      <p:sp>
        <p:nvSpPr>
          <p:cNvPr id="22540" name="Text Box 6"/>
          <p:cNvSpPr txBox="1"/>
          <p:nvPr/>
        </p:nvSpPr>
        <p:spPr>
          <a:xfrm>
            <a:off x="685800" y="2057400"/>
            <a:ext cx="3810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</a:rPr>
              <a:t>求其二元归结式。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76135" name="Text Box 7"/>
          <p:cNvSpPr txBox="1"/>
          <p:nvPr/>
        </p:nvSpPr>
        <p:spPr>
          <a:xfrm>
            <a:off x="990600" y="3810000"/>
            <a:ext cx="1676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</a:rPr>
              <a:t>则得：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graphicFrame>
        <p:nvGraphicFramePr>
          <p:cNvPr id="22530" name="Object 8"/>
          <p:cNvGraphicFramePr/>
          <p:nvPr/>
        </p:nvGraphicFramePr>
        <p:xfrm>
          <a:off x="1371600" y="1430338"/>
          <a:ext cx="35814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2" imgW="1485265" imgH="190500" progId="Equation.3">
                  <p:embed/>
                </p:oleObj>
              </mc:Choice>
              <mc:Fallback>
                <p:oleObj name="" r:id="rId2" imgW="1485265" imgH="190500" progId="Equation.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1430338"/>
                        <a:ext cx="3581400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9"/>
          <p:cNvGraphicFramePr/>
          <p:nvPr/>
        </p:nvGraphicFramePr>
        <p:xfrm>
          <a:off x="5105400" y="1400175"/>
          <a:ext cx="24384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4" imgW="1015365" imgH="190500" progId="Equation.3">
                  <p:embed/>
                </p:oleObj>
              </mc:Choice>
              <mc:Fallback>
                <p:oleObj name="" r:id="rId4" imgW="1015365" imgH="190500" progId="Equation.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05400" y="1400175"/>
                        <a:ext cx="243840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8" name="Object 10"/>
          <p:cNvGraphicFramePr/>
          <p:nvPr/>
        </p:nvGraphicFramePr>
        <p:xfrm>
          <a:off x="1981200" y="3776663"/>
          <a:ext cx="28956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6" imgW="1142365" imgH="190500" progId="Equation.3">
                  <p:embed/>
                </p:oleObj>
              </mc:Choice>
              <mc:Fallback>
                <p:oleObj name="" r:id="rId6" imgW="1142365" imgH="190500" progId="Equation.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81200" y="3776663"/>
                        <a:ext cx="2895600" cy="490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2" name="Text Box 14"/>
          <p:cNvSpPr txBox="1"/>
          <p:nvPr/>
        </p:nvSpPr>
        <p:spPr>
          <a:xfrm>
            <a:off x="609600" y="2667000"/>
            <a:ext cx="6477000" cy="1004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latin typeface="Arial" panose="020B0604020202020204" pitchFamily="34" charset="0"/>
              </a:rPr>
              <a:t>   </a:t>
            </a:r>
            <a:r>
              <a:rPr lang="zh-CN" altLang="en-US" sz="2400" dirty="0">
                <a:latin typeface="Arial" panose="020B0604020202020204" pitchFamily="34" charset="0"/>
              </a:rPr>
              <a:t>解：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</a:pPr>
            <a:r>
              <a:rPr lang="zh-CN" altLang="en-US" sz="2400" dirty="0">
                <a:latin typeface="Arial" panose="020B0604020202020204" pitchFamily="34" charset="0"/>
              </a:rPr>
              <a:t>    选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graphicFrame>
        <p:nvGraphicFramePr>
          <p:cNvPr id="22533" name="Object 15"/>
          <p:cNvGraphicFramePr/>
          <p:nvPr/>
        </p:nvGraphicFramePr>
        <p:xfrm>
          <a:off x="1524000" y="3200400"/>
          <a:ext cx="34290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8" imgW="1358265" imgH="190500" progId="Equation.3">
                  <p:embed/>
                </p:oleObj>
              </mc:Choice>
              <mc:Fallback>
                <p:oleObj name="" r:id="rId8" imgW="1358265" imgH="190500" progId="Equation.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4000" y="3200400"/>
                        <a:ext cx="3429000" cy="487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16"/>
          <p:cNvGraphicFramePr/>
          <p:nvPr/>
        </p:nvGraphicFramePr>
        <p:xfrm>
          <a:off x="1744663" y="2640013"/>
          <a:ext cx="191293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10" imgW="748665" imgH="190500" progId="Equation.3">
                  <p:embed/>
                </p:oleObj>
              </mc:Choice>
              <mc:Fallback>
                <p:oleObj name="" r:id="rId10" imgW="748665" imgH="190500" progId="Equation.3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44663" y="2640013"/>
                        <a:ext cx="1912937" cy="477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22"/>
          <p:cNvGraphicFramePr/>
          <p:nvPr/>
        </p:nvGraphicFramePr>
        <p:xfrm>
          <a:off x="4267200" y="2657475"/>
          <a:ext cx="31242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2" imgW="1383665" imgH="190500" progId="Equation.3">
                  <p:embed/>
                </p:oleObj>
              </mc:Choice>
              <mc:Fallback>
                <p:oleObj name="" r:id="rId12" imgW="1383665" imgH="190500" progId="Equation.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67200" y="2657475"/>
                        <a:ext cx="3124200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23"/>
          <p:cNvGraphicFramePr/>
          <p:nvPr/>
        </p:nvGraphicFramePr>
        <p:xfrm>
          <a:off x="5334000" y="3162300"/>
          <a:ext cx="1981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14" imgW="748665" imgH="190500" progId="Equation.3">
                  <p:embed/>
                </p:oleObj>
              </mc:Choice>
              <mc:Fallback>
                <p:oleObj name="" r:id="rId14" imgW="748665" imgH="19050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34000" y="3162300"/>
                        <a:ext cx="1981200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66563" name="Rectangle 102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3.4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鲁宾逊归结原理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6564" name="Rectangle 1027"/>
          <p:cNvSpPr>
            <a:spLocks noGrp="1"/>
          </p:cNvSpPr>
          <p:nvPr>
            <p:ph idx="1"/>
          </p:nvPr>
        </p:nvSpPr>
        <p:spPr>
          <a:xfrm>
            <a:off x="250825" y="1000125"/>
            <a:ext cx="8642350" cy="5400675"/>
          </a:xfrm>
        </p:spPr>
        <p:txBody>
          <a:bodyPr vert="horz" wrap="square" lIns="91440" tIns="45720" rIns="91440" bIns="45720" anchor="t"/>
          <a:p>
            <a:pPr algn="just" eaLnBrk="1" hangingPunct="1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</a:rPr>
              <a:t>对于谓词逻辑，归结式是其亲本子句的逻辑结论。 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</a:rPr>
              <a:t>对于一阶谓词逻辑，即若子句集是不可满足的，则必存在一个从该子句集到空子句的归结演绎；若从子句集存在一个到空子句的演绎，则该子句集是不可满足的。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</a:rPr>
              <a:t>如果没有归结出空子句，则既不能说 </a:t>
            </a:r>
            <a:r>
              <a:rPr lang="en-US" altLang="zh-CN" sz="2800" i="1" dirty="0">
                <a:latin typeface="Times New Roman" panose="02020603050405020304" pitchFamily="18" charset="0"/>
              </a:rPr>
              <a:t>S </a:t>
            </a:r>
            <a:r>
              <a:rPr lang="zh-CN" altLang="en-US" sz="2800" dirty="0">
                <a:latin typeface="Times New Roman" panose="02020603050405020304" pitchFamily="18" charset="0"/>
              </a:rPr>
              <a:t>不可满足，也不能说 </a:t>
            </a:r>
            <a:r>
              <a:rPr lang="en-US" altLang="zh-CN" sz="2800" i="1" dirty="0">
                <a:latin typeface="Times New Roman" panose="02020603050405020304" pitchFamily="18" charset="0"/>
              </a:rPr>
              <a:t>S </a:t>
            </a:r>
            <a:r>
              <a:rPr lang="zh-CN" altLang="en-US" sz="2800" dirty="0">
                <a:latin typeface="Times New Roman" panose="02020603050405020304" pitchFamily="18" charset="0"/>
              </a:rPr>
              <a:t>是可满足的。</a:t>
            </a:r>
            <a:r>
              <a:rPr lang="zh-CN" altLang="en-US" dirty="0"/>
              <a:t> 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3.4 </a:t>
            </a:r>
            <a:r>
              <a:rPr lang="zh-CN" altLang="en-US"/>
              <a:t>归结原理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990" y="1075690"/>
            <a:ext cx="8944610" cy="4956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grpSp>
        <p:nvGrpSpPr>
          <p:cNvPr id="67587" name="Group 2"/>
          <p:cNvGrpSpPr/>
          <p:nvPr/>
        </p:nvGrpSpPr>
        <p:grpSpPr>
          <a:xfrm>
            <a:off x="457200" y="2362200"/>
            <a:ext cx="8001000" cy="3429000"/>
            <a:chOff x="576" y="1488"/>
            <a:chExt cx="4512" cy="2160"/>
          </a:xfrm>
        </p:grpSpPr>
        <p:sp>
          <p:nvSpPr>
            <p:cNvPr id="67590" name="AutoShape 3"/>
            <p:cNvSpPr/>
            <p:nvPr/>
          </p:nvSpPr>
          <p:spPr>
            <a:xfrm>
              <a:off x="576" y="1488"/>
              <a:ext cx="3888" cy="2064"/>
            </a:xfrm>
            <a:prstGeom prst="rightArrowCallout">
              <a:avLst>
                <a:gd name="adj1" fmla="val 18796"/>
                <a:gd name="adj2" fmla="val 24564"/>
                <a:gd name="adj3" fmla="val 19238"/>
                <a:gd name="adj4" fmla="val 84130"/>
              </a:avLst>
            </a:prstGeom>
            <a:solidFill>
              <a:srgbClr val="CCFF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67591" name="Text Box 4"/>
            <p:cNvSpPr txBox="1"/>
            <p:nvPr/>
          </p:nvSpPr>
          <p:spPr>
            <a:xfrm>
              <a:off x="4560" y="1501"/>
              <a:ext cx="528" cy="2147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>
              <a:spAutoFit/>
            </a:bodyPr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归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结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演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绎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推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理</a:t>
              </a:r>
              <a:endParaRPr lang="zh-CN" altLang="en-US" sz="2900" dirty="0">
                <a:latin typeface="Arial" panose="020B0604020202020204" pitchFamily="34" charset="0"/>
              </a:endParaRPr>
            </a:p>
          </p:txBody>
        </p:sp>
      </p:grpSp>
      <p:sp>
        <p:nvSpPr>
          <p:cNvPr id="67588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章  确定性推理方法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7589" name="Rectangle 6"/>
          <p:cNvSpPr>
            <a:spLocks noGrp="1"/>
          </p:cNvSpPr>
          <p:nvPr>
            <p:ph idx="1"/>
          </p:nvPr>
        </p:nvSpPr>
        <p:spPr>
          <a:xfrm>
            <a:off x="425450" y="908050"/>
            <a:ext cx="8642350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3.1  </a:t>
            </a:r>
            <a:r>
              <a:rPr lang="zh-CN" altLang="en-US" sz="2800" b="1" dirty="0">
                <a:latin typeface="Times New Roman" panose="02020603050405020304" pitchFamily="18" charset="0"/>
              </a:rPr>
              <a:t>推理的基本概念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3.2  </a:t>
            </a:r>
            <a:r>
              <a:rPr lang="zh-CN" altLang="en-US" sz="2800" b="1" dirty="0">
                <a:latin typeface="Times New Roman" panose="02020603050405020304" pitchFamily="18" charset="0"/>
              </a:rPr>
              <a:t>自然演绎推理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3.3  </a:t>
            </a:r>
            <a:r>
              <a:rPr lang="zh-CN" altLang="en-US" sz="2800" b="1" dirty="0">
                <a:latin typeface="Times New Roman" panose="02020603050405020304" pitchFamily="18" charset="0"/>
              </a:rPr>
              <a:t>谓词公式化为子句集的方法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3.4  </a:t>
            </a:r>
            <a:r>
              <a:rPr lang="zh-CN" altLang="en-US" sz="2800" b="1" dirty="0">
                <a:latin typeface="Times New Roman" panose="02020603050405020304" pitchFamily="18" charset="0"/>
              </a:rPr>
              <a:t>鲁宾逊归结原理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3.5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归结反演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3.6  </a:t>
            </a:r>
            <a:r>
              <a:rPr lang="zh-CN" altLang="en-US" sz="2800" b="1" dirty="0">
                <a:latin typeface="Times New Roman" panose="02020603050405020304" pitchFamily="18" charset="0"/>
              </a:rPr>
              <a:t>应用归结反演求解问题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3.5  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2" charset="-122"/>
                <a:sym typeface="+mn-ea"/>
              </a:rPr>
              <a:t>归结反演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605" y="1275080"/>
            <a:ext cx="8861425" cy="4558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0" y="915670"/>
            <a:ext cx="8497570" cy="2591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" y="4173855"/>
            <a:ext cx="8876030" cy="1875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3555" name="灯片编号占位符 5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23556" name="Rectangle 1043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3.5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归结反演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3557" name="Rectangle 1044"/>
          <p:cNvSpPr/>
          <p:nvPr/>
        </p:nvSpPr>
        <p:spPr>
          <a:xfrm>
            <a:off x="76200" y="1000125"/>
            <a:ext cx="8991600" cy="5400675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495300" indent="-495300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600" b="0" dirty="0">
                <a:latin typeface="Arial" panose="020B0604020202020204" pitchFamily="34" charset="0"/>
              </a:rPr>
              <a:t>应用归结原理证明定理的过程称为归结反演。</a:t>
            </a:r>
            <a:endParaRPr lang="zh-CN" altLang="en-US" sz="2600" b="0" dirty="0">
              <a:latin typeface="Arial" panose="020B0604020202020204" pitchFamily="34" charset="0"/>
            </a:endParaRPr>
          </a:p>
          <a:p>
            <a:pPr marL="495300" indent="-495300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600" b="0" dirty="0">
                <a:latin typeface="Arial" panose="020B0604020202020204" pitchFamily="34" charset="0"/>
              </a:rPr>
              <a:t>用归结反演证明的步骤是：</a:t>
            </a:r>
            <a:endParaRPr lang="zh-CN" altLang="en-US" sz="2600" b="0" dirty="0">
              <a:latin typeface="Arial" panose="020B0604020202020204" pitchFamily="34" charset="0"/>
            </a:endParaRPr>
          </a:p>
          <a:p>
            <a:pPr marL="495300" indent="-495300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600" b="0" dirty="0">
                <a:latin typeface="Times New Roman" panose="02020603050405020304" pitchFamily="18" charset="0"/>
              </a:rPr>
              <a:t>（</a:t>
            </a:r>
            <a:r>
              <a:rPr lang="en-US" altLang="zh-CN" sz="2600" b="0" dirty="0">
                <a:latin typeface="Times New Roman" panose="02020603050405020304" pitchFamily="18" charset="0"/>
              </a:rPr>
              <a:t>1</a:t>
            </a:r>
            <a:r>
              <a:rPr lang="zh-CN" altLang="en-US" sz="2600" b="0" dirty="0">
                <a:latin typeface="Times New Roman" panose="02020603050405020304" pitchFamily="18" charset="0"/>
              </a:rPr>
              <a:t>）将已知前提表示为谓词公式</a:t>
            </a:r>
            <a:r>
              <a:rPr lang="en-US" altLang="zh-CN" sz="2600" b="0" i="1" dirty="0">
                <a:latin typeface="Times New Roman" panose="02020603050405020304" pitchFamily="18" charset="0"/>
              </a:rPr>
              <a:t>F</a:t>
            </a:r>
            <a:r>
              <a:rPr lang="zh-CN" altLang="en-US" sz="2600" b="0" dirty="0">
                <a:latin typeface="Times New Roman" panose="02020603050405020304" pitchFamily="18" charset="0"/>
              </a:rPr>
              <a:t>。</a:t>
            </a:r>
            <a:endParaRPr lang="zh-CN" altLang="en-US" sz="2600" b="0" dirty="0">
              <a:latin typeface="Times New Roman" panose="02020603050405020304" pitchFamily="18" charset="0"/>
            </a:endParaRPr>
          </a:p>
          <a:p>
            <a:pPr marL="495300" indent="-495300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600" b="0" dirty="0">
                <a:latin typeface="Times New Roman" panose="02020603050405020304" pitchFamily="18" charset="0"/>
              </a:rPr>
              <a:t>（</a:t>
            </a:r>
            <a:r>
              <a:rPr lang="en-US" altLang="zh-CN" sz="2600" b="0" dirty="0">
                <a:latin typeface="Times New Roman" panose="02020603050405020304" pitchFamily="18" charset="0"/>
              </a:rPr>
              <a:t>2</a:t>
            </a:r>
            <a:r>
              <a:rPr lang="zh-CN" altLang="en-US" sz="2600" b="0" dirty="0">
                <a:latin typeface="Times New Roman" panose="02020603050405020304" pitchFamily="18" charset="0"/>
              </a:rPr>
              <a:t>）将待证明的结论表示为谓词公式</a:t>
            </a:r>
            <a:r>
              <a:rPr lang="en-US" altLang="zh-CN" sz="2600" b="0" i="1" dirty="0">
                <a:latin typeface="Times New Roman" panose="02020603050405020304" pitchFamily="18" charset="0"/>
              </a:rPr>
              <a:t>Q</a:t>
            </a:r>
            <a:r>
              <a:rPr lang="zh-CN" altLang="en-US" sz="2600" b="0" dirty="0">
                <a:latin typeface="Times New Roman" panose="02020603050405020304" pitchFamily="18" charset="0"/>
              </a:rPr>
              <a:t>，并否定得到</a:t>
            </a:r>
            <a:r>
              <a:rPr lang="en-US" altLang="zh-CN" sz="2600" b="0" dirty="0">
                <a:latin typeface="Times New Roman" panose="02020603050405020304" pitchFamily="18" charset="0"/>
              </a:rPr>
              <a:t>﹁ </a:t>
            </a:r>
            <a:r>
              <a:rPr lang="en-US" altLang="zh-CN" sz="2600" b="0" i="1" dirty="0">
                <a:latin typeface="Times New Roman" panose="02020603050405020304" pitchFamily="18" charset="0"/>
              </a:rPr>
              <a:t>Q</a:t>
            </a:r>
            <a:r>
              <a:rPr lang="en-US" altLang="zh-CN" sz="2600" b="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b="0" dirty="0">
                <a:latin typeface="Times New Roman" panose="02020603050405020304" pitchFamily="18" charset="0"/>
              </a:rPr>
              <a:t>。</a:t>
            </a:r>
            <a:endParaRPr lang="zh-CN" altLang="en-US" sz="2600" b="0" dirty="0">
              <a:latin typeface="Times New Roman" panose="02020603050405020304" pitchFamily="18" charset="0"/>
            </a:endParaRPr>
          </a:p>
          <a:p>
            <a:pPr marL="495300" indent="-495300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600" b="0" dirty="0">
                <a:latin typeface="Times New Roman" panose="02020603050405020304" pitchFamily="18" charset="0"/>
              </a:rPr>
              <a:t>（</a:t>
            </a:r>
            <a:r>
              <a:rPr lang="en-US" altLang="zh-CN" sz="2600" b="0" dirty="0">
                <a:latin typeface="Times New Roman" panose="02020603050405020304" pitchFamily="18" charset="0"/>
              </a:rPr>
              <a:t>3</a:t>
            </a:r>
            <a:r>
              <a:rPr lang="zh-CN" altLang="en-US" sz="2600" b="0" dirty="0">
                <a:latin typeface="Times New Roman" panose="02020603050405020304" pitchFamily="18" charset="0"/>
              </a:rPr>
              <a:t>）把谓词公式集</a:t>
            </a:r>
            <a:r>
              <a:rPr lang="en-US" altLang="zh-CN" sz="2600" b="0" dirty="0">
                <a:latin typeface="Times New Roman" panose="02020603050405020304" pitchFamily="18" charset="0"/>
              </a:rPr>
              <a:t>{</a:t>
            </a:r>
            <a:r>
              <a:rPr lang="en-US" altLang="zh-CN" sz="2600" b="0" i="1" dirty="0">
                <a:latin typeface="Times New Roman" panose="02020603050405020304" pitchFamily="18" charset="0"/>
              </a:rPr>
              <a:t>F</a:t>
            </a:r>
            <a:r>
              <a:rPr lang="zh-CN" altLang="en-US" sz="2600" b="0" dirty="0">
                <a:latin typeface="Times New Roman" panose="02020603050405020304" pitchFamily="18" charset="0"/>
              </a:rPr>
              <a:t>，   </a:t>
            </a:r>
            <a:r>
              <a:rPr lang="en-US" altLang="zh-CN" sz="2600" b="0" i="1" dirty="0">
                <a:latin typeface="Times New Roman" panose="02020603050405020304" pitchFamily="18" charset="0"/>
              </a:rPr>
              <a:t>Q</a:t>
            </a:r>
            <a:r>
              <a:rPr lang="en-US" altLang="zh-CN" sz="2600" b="0" dirty="0">
                <a:latin typeface="Times New Roman" panose="02020603050405020304" pitchFamily="18" charset="0"/>
              </a:rPr>
              <a:t>} </a:t>
            </a:r>
            <a:r>
              <a:rPr lang="zh-CN" altLang="en-US" sz="2600" b="0" dirty="0">
                <a:latin typeface="Times New Roman" panose="02020603050405020304" pitchFamily="18" charset="0"/>
              </a:rPr>
              <a:t>化为子句集</a:t>
            </a:r>
            <a:r>
              <a:rPr lang="en-US" altLang="zh-CN" sz="2600" b="0" i="1" dirty="0">
                <a:latin typeface="Times New Roman" panose="02020603050405020304" pitchFamily="18" charset="0"/>
              </a:rPr>
              <a:t>S</a:t>
            </a:r>
            <a:r>
              <a:rPr lang="zh-CN" altLang="en-US" sz="2600" b="0" dirty="0">
                <a:latin typeface="Times New Roman" panose="02020603050405020304" pitchFamily="18" charset="0"/>
              </a:rPr>
              <a:t>。</a:t>
            </a:r>
            <a:endParaRPr lang="zh-CN" altLang="en-US" sz="2600" b="0" dirty="0">
              <a:latin typeface="Times New Roman" panose="02020603050405020304" pitchFamily="18" charset="0"/>
            </a:endParaRPr>
          </a:p>
          <a:p>
            <a:pPr marL="495300" indent="-495300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600" b="0" dirty="0">
                <a:latin typeface="Times New Roman" panose="02020603050405020304" pitchFamily="18" charset="0"/>
              </a:rPr>
              <a:t>（</a:t>
            </a:r>
            <a:r>
              <a:rPr lang="en-US" altLang="zh-CN" sz="2600" b="0" dirty="0">
                <a:latin typeface="Times New Roman" panose="02020603050405020304" pitchFamily="18" charset="0"/>
              </a:rPr>
              <a:t>4</a:t>
            </a:r>
            <a:r>
              <a:rPr lang="zh-CN" altLang="en-US" sz="2600" b="0" dirty="0">
                <a:latin typeface="Times New Roman" panose="02020603050405020304" pitchFamily="18" charset="0"/>
              </a:rPr>
              <a:t>）应用归结原理对子句集</a:t>
            </a:r>
            <a:r>
              <a:rPr lang="en-US" altLang="zh-CN" sz="2600" b="0" i="1" dirty="0">
                <a:latin typeface="Times New Roman" panose="02020603050405020304" pitchFamily="18" charset="0"/>
              </a:rPr>
              <a:t>S</a:t>
            </a:r>
            <a:r>
              <a:rPr lang="zh-CN" altLang="en-US" sz="2600" b="0" dirty="0">
                <a:latin typeface="Times New Roman" panose="02020603050405020304" pitchFamily="18" charset="0"/>
              </a:rPr>
              <a:t>中的子句进行归结，并把每次   </a:t>
            </a:r>
            <a:endParaRPr lang="zh-CN" altLang="en-US" sz="2600" b="0" dirty="0">
              <a:latin typeface="Times New Roman" panose="02020603050405020304" pitchFamily="18" charset="0"/>
            </a:endParaRPr>
          </a:p>
          <a:p>
            <a:pPr marL="495300" indent="-495300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600" b="0" dirty="0">
                <a:latin typeface="Times New Roman" panose="02020603050405020304" pitchFamily="18" charset="0"/>
              </a:rPr>
              <a:t>          归结得到的归结式都并入到</a:t>
            </a:r>
            <a:r>
              <a:rPr lang="en-US" altLang="zh-CN" sz="2600" b="0" i="1" dirty="0">
                <a:latin typeface="Times New Roman" panose="02020603050405020304" pitchFamily="18" charset="0"/>
              </a:rPr>
              <a:t>S</a:t>
            </a:r>
            <a:r>
              <a:rPr lang="zh-CN" altLang="en-US" sz="2600" b="0" dirty="0">
                <a:latin typeface="Times New Roman" panose="02020603050405020304" pitchFamily="18" charset="0"/>
              </a:rPr>
              <a:t>中。如此反复进行，若出 </a:t>
            </a:r>
            <a:endParaRPr lang="zh-CN" altLang="en-US" sz="2600" b="0" dirty="0">
              <a:latin typeface="Times New Roman" panose="02020603050405020304" pitchFamily="18" charset="0"/>
            </a:endParaRPr>
          </a:p>
          <a:p>
            <a:pPr marL="495300" indent="-495300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600" b="0" dirty="0">
                <a:latin typeface="Times New Roman" panose="02020603050405020304" pitchFamily="18" charset="0"/>
              </a:rPr>
              <a:t>          现了空子句，则停止归结，此时就证明了</a:t>
            </a:r>
            <a:r>
              <a:rPr lang="en-US" altLang="zh-CN" sz="2600" b="0" i="1" dirty="0">
                <a:latin typeface="Times New Roman" panose="02020603050405020304" pitchFamily="18" charset="0"/>
              </a:rPr>
              <a:t>Q</a:t>
            </a:r>
            <a:r>
              <a:rPr lang="zh-CN" altLang="en-US" sz="2600" b="0" dirty="0">
                <a:latin typeface="Times New Roman" panose="02020603050405020304" pitchFamily="18" charset="0"/>
              </a:rPr>
              <a:t>为真。</a:t>
            </a:r>
            <a:endParaRPr lang="zh-CN" altLang="en-US" sz="2600" b="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3554" name="Object 1024"/>
          <p:cNvGraphicFramePr/>
          <p:nvPr/>
        </p:nvGraphicFramePr>
        <p:xfrm>
          <a:off x="3505200" y="3733800"/>
          <a:ext cx="4572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2" imgW="139065" imgH="88265" progId="Equation.3">
                  <p:embed/>
                </p:oleObj>
              </mc:Choice>
              <mc:Fallback>
                <p:oleObj name="" r:id="rId2" imgW="139065" imgH="88265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5200" y="3733800"/>
                        <a:ext cx="457200" cy="290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686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3.5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归结反演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8612" name="Rectangle 4"/>
          <p:cNvSpPr>
            <a:spLocks noGrp="1"/>
          </p:cNvSpPr>
          <p:nvPr>
            <p:ph idx="1"/>
          </p:nvPr>
        </p:nvSpPr>
        <p:spPr>
          <a:xfrm>
            <a:off x="250825" y="1060450"/>
            <a:ext cx="8642350" cy="3587750"/>
          </a:xfrm>
          <a:gradFill rotWithShape="1">
            <a:gsLst>
              <a:gs pos="0">
                <a:srgbClr val="00FFFF">
                  <a:alpha val="100000"/>
                </a:srgbClr>
              </a:gs>
              <a:gs pos="100000">
                <a:schemeClr val="bg1">
                  <a:alpha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808080">
                <a:alpha val="100000"/>
              </a:srgbClr>
            </a:solidFill>
            <a:miter/>
          </a:ln>
        </p:spPr>
        <p:txBody>
          <a:bodyPr vert="horz" wrap="square" lIns="91440" tIns="45720" rIns="91440" bIns="45720" anchor="t"/>
          <a:p>
            <a:pPr marL="0" indent="0" algn="just" eaLnBrk="1" hangingPunct="1"/>
            <a:r>
              <a:rPr lang="en-US" altLang="zh-CN" sz="2700" dirty="0">
                <a:latin typeface="宋体" panose="02010600030101010101" pitchFamily="2" charset="-122"/>
              </a:rPr>
              <a:t> </a:t>
            </a:r>
            <a:r>
              <a:rPr lang="zh-CN" altLang="en-US" sz="2700" dirty="0">
                <a:latin typeface="Times New Roman" panose="02020603050405020304" pitchFamily="18" charset="0"/>
              </a:rPr>
              <a:t>例</a:t>
            </a:r>
            <a:r>
              <a:rPr lang="en-US" altLang="zh-CN" sz="2700" dirty="0">
                <a:latin typeface="Times New Roman" panose="02020603050405020304" pitchFamily="18" charset="0"/>
              </a:rPr>
              <a:t>3.9  </a:t>
            </a:r>
            <a:r>
              <a:rPr lang="zh-CN" altLang="en-US" sz="2700" dirty="0">
                <a:latin typeface="Times New Roman" panose="02020603050405020304" pitchFamily="18" charset="0"/>
              </a:rPr>
              <a:t>某公司招聘工作人员，</a:t>
            </a:r>
            <a:r>
              <a:rPr lang="en-US" altLang="zh-CN" sz="2700" i="1" dirty="0">
                <a:latin typeface="Times New Roman" panose="02020603050405020304" pitchFamily="18" charset="0"/>
              </a:rPr>
              <a:t>A</a:t>
            </a:r>
            <a:r>
              <a:rPr lang="zh-CN" altLang="en-US" sz="2700" i="1" dirty="0">
                <a:latin typeface="Times New Roman" panose="02020603050405020304" pitchFamily="18" charset="0"/>
              </a:rPr>
              <a:t>，</a:t>
            </a:r>
            <a:r>
              <a:rPr lang="en-US" altLang="zh-CN" sz="2700" i="1" dirty="0">
                <a:latin typeface="Times New Roman" panose="02020603050405020304" pitchFamily="18" charset="0"/>
              </a:rPr>
              <a:t>B </a:t>
            </a:r>
            <a:r>
              <a:rPr lang="zh-CN" altLang="en-US" sz="2700" i="1" dirty="0">
                <a:latin typeface="Times New Roman" panose="02020603050405020304" pitchFamily="18" charset="0"/>
              </a:rPr>
              <a:t>，</a:t>
            </a:r>
            <a:r>
              <a:rPr lang="en-US" altLang="zh-CN" sz="2700" i="1" dirty="0">
                <a:latin typeface="Times New Roman" panose="02020603050405020304" pitchFamily="18" charset="0"/>
              </a:rPr>
              <a:t>C </a:t>
            </a:r>
            <a:r>
              <a:rPr lang="zh-CN" altLang="en-US" sz="2700" dirty="0">
                <a:latin typeface="Times New Roman" panose="02020603050405020304" pitchFamily="18" charset="0"/>
              </a:rPr>
              <a:t>三人应试，经面试后公司表示如下想法：</a:t>
            </a:r>
            <a:endParaRPr lang="zh-CN" altLang="en-US" sz="2700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buNone/>
            </a:pPr>
            <a:r>
              <a:rPr lang="zh-CN" altLang="en-US" sz="2700" dirty="0">
                <a:latin typeface="Times New Roman" panose="02020603050405020304" pitchFamily="18" charset="0"/>
              </a:rPr>
              <a:t>（</a:t>
            </a:r>
            <a:r>
              <a:rPr lang="en-US" altLang="zh-CN" sz="2700" dirty="0">
                <a:latin typeface="Times New Roman" panose="02020603050405020304" pitchFamily="18" charset="0"/>
              </a:rPr>
              <a:t>1</a:t>
            </a:r>
            <a:r>
              <a:rPr lang="zh-CN" altLang="en-US" sz="2700" dirty="0">
                <a:latin typeface="Times New Roman" panose="02020603050405020304" pitchFamily="18" charset="0"/>
              </a:rPr>
              <a:t>）</a:t>
            </a:r>
            <a:r>
              <a:rPr lang="zh-CN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sz="2700" dirty="0">
                <a:latin typeface="Times New Roman" panose="02020603050405020304" pitchFamily="18" charset="0"/>
              </a:rPr>
              <a:t>三人中至少录取一人。</a:t>
            </a:r>
            <a:endParaRPr lang="zh-CN" altLang="en-US" sz="2700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buNone/>
            </a:pPr>
            <a:r>
              <a:rPr lang="zh-CN" altLang="en-US" sz="2700" dirty="0">
                <a:latin typeface="Times New Roman" panose="02020603050405020304" pitchFamily="18" charset="0"/>
              </a:rPr>
              <a:t>（</a:t>
            </a:r>
            <a:r>
              <a:rPr lang="en-US" altLang="zh-CN" sz="2700" dirty="0">
                <a:latin typeface="Times New Roman" panose="02020603050405020304" pitchFamily="18" charset="0"/>
              </a:rPr>
              <a:t>2</a:t>
            </a:r>
            <a:r>
              <a:rPr lang="zh-CN" altLang="en-US" sz="2700" dirty="0">
                <a:latin typeface="Times New Roman" panose="02020603050405020304" pitchFamily="18" charset="0"/>
              </a:rPr>
              <a:t>）</a:t>
            </a:r>
            <a:r>
              <a:rPr lang="zh-CN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sz="2700" dirty="0">
                <a:latin typeface="Times New Roman" panose="02020603050405020304" pitchFamily="18" charset="0"/>
              </a:rPr>
              <a:t>如果录取 </a:t>
            </a:r>
            <a:r>
              <a:rPr lang="en-US" altLang="zh-CN" sz="2700" i="1" dirty="0">
                <a:latin typeface="Times New Roman" panose="02020603050405020304" pitchFamily="18" charset="0"/>
              </a:rPr>
              <a:t>A</a:t>
            </a:r>
            <a:r>
              <a:rPr lang="en-US" altLang="zh-CN" sz="2700" dirty="0">
                <a:latin typeface="Times New Roman" panose="02020603050405020304" pitchFamily="18" charset="0"/>
              </a:rPr>
              <a:t> </a:t>
            </a:r>
            <a:r>
              <a:rPr lang="zh-CN" altLang="en-US" sz="2700" dirty="0">
                <a:latin typeface="Times New Roman" panose="02020603050405020304" pitchFamily="18" charset="0"/>
              </a:rPr>
              <a:t>而不录取 </a:t>
            </a:r>
            <a:r>
              <a:rPr lang="en-US" altLang="zh-CN" sz="2700" i="1" dirty="0">
                <a:latin typeface="Times New Roman" panose="02020603050405020304" pitchFamily="18" charset="0"/>
              </a:rPr>
              <a:t>B</a:t>
            </a:r>
            <a:r>
              <a:rPr lang="en-US" altLang="zh-CN" sz="2700" dirty="0">
                <a:latin typeface="Times New Roman" panose="02020603050405020304" pitchFamily="18" charset="0"/>
              </a:rPr>
              <a:t> </a:t>
            </a:r>
            <a:r>
              <a:rPr lang="zh-CN" altLang="en-US" sz="2700" dirty="0">
                <a:latin typeface="Times New Roman" panose="02020603050405020304" pitchFamily="18" charset="0"/>
              </a:rPr>
              <a:t>，则一定录取 </a:t>
            </a:r>
            <a:r>
              <a:rPr lang="en-US" altLang="zh-CN" sz="2700" i="1" dirty="0">
                <a:latin typeface="Times New Roman" panose="02020603050405020304" pitchFamily="18" charset="0"/>
              </a:rPr>
              <a:t>C</a:t>
            </a:r>
            <a:r>
              <a:rPr lang="zh-CN" altLang="en-US" sz="2700" dirty="0">
                <a:latin typeface="Times New Roman" panose="02020603050405020304" pitchFamily="18" charset="0"/>
              </a:rPr>
              <a:t>。</a:t>
            </a:r>
            <a:endParaRPr lang="zh-CN" altLang="en-US" sz="2700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buNone/>
            </a:pPr>
            <a:r>
              <a:rPr lang="zh-CN" altLang="en-US" sz="2700" dirty="0">
                <a:latin typeface="Times New Roman" panose="02020603050405020304" pitchFamily="18" charset="0"/>
              </a:rPr>
              <a:t>（</a:t>
            </a:r>
            <a:r>
              <a:rPr lang="en-US" altLang="zh-CN" sz="2700" dirty="0">
                <a:latin typeface="Times New Roman" panose="02020603050405020304" pitchFamily="18" charset="0"/>
              </a:rPr>
              <a:t>3</a:t>
            </a:r>
            <a:r>
              <a:rPr lang="zh-CN" altLang="en-US" sz="2700" dirty="0">
                <a:latin typeface="Times New Roman" panose="02020603050405020304" pitchFamily="18" charset="0"/>
              </a:rPr>
              <a:t>） 如果录取 </a:t>
            </a:r>
            <a:r>
              <a:rPr lang="en-US" altLang="zh-CN" sz="2700" i="1" dirty="0">
                <a:latin typeface="Times New Roman" panose="02020603050405020304" pitchFamily="18" charset="0"/>
              </a:rPr>
              <a:t>B</a:t>
            </a:r>
            <a:r>
              <a:rPr lang="en-US" altLang="zh-CN" sz="2700" dirty="0">
                <a:latin typeface="Times New Roman" panose="02020603050405020304" pitchFamily="18" charset="0"/>
              </a:rPr>
              <a:t> </a:t>
            </a:r>
            <a:r>
              <a:rPr lang="zh-CN" altLang="en-US" sz="2700" dirty="0">
                <a:latin typeface="Times New Roman" panose="02020603050405020304" pitchFamily="18" charset="0"/>
              </a:rPr>
              <a:t>，则一定录取 </a:t>
            </a:r>
            <a:r>
              <a:rPr lang="en-US" altLang="zh-CN" sz="2700" i="1" dirty="0">
                <a:latin typeface="Times New Roman" panose="02020603050405020304" pitchFamily="18" charset="0"/>
              </a:rPr>
              <a:t>C</a:t>
            </a:r>
            <a:r>
              <a:rPr lang="en-US" altLang="zh-CN" sz="2700" dirty="0">
                <a:latin typeface="Times New Roman" panose="02020603050405020304" pitchFamily="18" charset="0"/>
              </a:rPr>
              <a:t> </a:t>
            </a:r>
            <a:r>
              <a:rPr lang="zh-CN" altLang="en-US" sz="2700" dirty="0">
                <a:latin typeface="Times New Roman" panose="02020603050405020304" pitchFamily="18" charset="0"/>
              </a:rPr>
              <a:t>。</a:t>
            </a:r>
            <a:r>
              <a:rPr lang="zh-CN" altLang="en-US" sz="2800" dirty="0">
                <a:latin typeface="Times New Roman" panose="02020603050405020304" pitchFamily="18" charset="0"/>
              </a:rPr>
              <a:t> 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68613" name="Text Box 7"/>
          <p:cNvSpPr txBox="1"/>
          <p:nvPr/>
        </p:nvSpPr>
        <p:spPr>
          <a:xfrm>
            <a:off x="381000" y="3962400"/>
            <a:ext cx="472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700" dirty="0">
                <a:latin typeface="Times New Roman" panose="02020603050405020304" pitchFamily="18" charset="0"/>
              </a:rPr>
              <a:t>  </a:t>
            </a:r>
            <a:r>
              <a:rPr lang="zh-CN" altLang="en-US" sz="2700" dirty="0">
                <a:latin typeface="Times New Roman" panose="02020603050405020304" pitchFamily="18" charset="0"/>
              </a:rPr>
              <a:t>求证：公司一定录取 </a:t>
            </a:r>
            <a:r>
              <a:rPr lang="en-US" altLang="zh-CN" sz="2700" i="1" dirty="0">
                <a:latin typeface="Times New Roman" panose="02020603050405020304" pitchFamily="18" charset="0"/>
              </a:rPr>
              <a:t>C</a:t>
            </a:r>
            <a:r>
              <a:rPr lang="zh-CN" altLang="en-US" sz="2700" dirty="0">
                <a:latin typeface="Times New Roman" panose="02020603050405020304" pitchFamily="18" charset="0"/>
              </a:rPr>
              <a:t>。</a:t>
            </a:r>
            <a:r>
              <a:rPr lang="zh-CN" altLang="en-US" sz="2800" dirty="0">
                <a:latin typeface="Arial" panose="020B0604020202020204" pitchFamily="34" charset="0"/>
              </a:rPr>
              <a:t>   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87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24588" name="Rectangle 102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endParaRPr lang="zh-CN" altLang="zh-CN" dirty="0"/>
          </a:p>
        </p:txBody>
      </p:sp>
      <p:sp>
        <p:nvSpPr>
          <p:cNvPr id="24589" name="Rectangle 1027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568950"/>
          </a:xfrm>
        </p:spPr>
        <p:txBody>
          <a:bodyPr vert="horz" wrap="square" lIns="91440" tIns="45720" rIns="91440" bIns="45720" anchor="t"/>
          <a:p>
            <a:pPr eaLnBrk="1" hangingPunct="1"/>
            <a:endParaRPr lang="zh-CN" altLang="zh-CN" dirty="0"/>
          </a:p>
        </p:txBody>
      </p:sp>
      <p:sp>
        <p:nvSpPr>
          <p:cNvPr id="24590" name="Rectangle 1028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3.5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归结反演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4591" name="Rectangle 1029"/>
          <p:cNvSpPr/>
          <p:nvPr/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469900" indent="-469900" algn="just"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400" b="0" dirty="0">
                <a:latin typeface="宋体" panose="02010600030101010101" pitchFamily="2" charset="-122"/>
              </a:rPr>
              <a:t>证明：公司的想法用谓词公式表示：             。         </a:t>
            </a:r>
            <a:endParaRPr lang="zh-CN" alt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69900"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en-US" altLang="zh-CN" sz="3000" b="0" dirty="0">
              <a:latin typeface="Arial" panose="020B0604020202020204" pitchFamily="34" charset="0"/>
            </a:endParaRPr>
          </a:p>
        </p:txBody>
      </p:sp>
      <p:graphicFrame>
        <p:nvGraphicFramePr>
          <p:cNvPr id="187392" name="Object 1024"/>
          <p:cNvGraphicFramePr/>
          <p:nvPr/>
        </p:nvGraphicFramePr>
        <p:xfrm>
          <a:off x="5767388" y="990600"/>
          <a:ext cx="17938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2" imgW="849630" imgH="215900" progId="Equation.3">
                  <p:embed/>
                </p:oleObj>
              </mc:Choice>
              <mc:Fallback>
                <p:oleObj name="" r:id="rId2" imgW="849630" imgH="21590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67388" y="990600"/>
                        <a:ext cx="1793875" cy="4476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3" name="Rectangle 1031"/>
          <p:cNvSpPr/>
          <p:nvPr/>
        </p:nvSpPr>
        <p:spPr>
          <a:xfrm>
            <a:off x="304800" y="2971800"/>
            <a:ext cx="7848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00000"/>
              </a:lnSpc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zh-CN" sz="2400" b="0" dirty="0">
                <a:latin typeface="宋体" panose="02010600030101010101" pitchFamily="2" charset="-122"/>
              </a:rPr>
              <a:t>  </a:t>
            </a:r>
            <a:r>
              <a:rPr lang="zh-CN" altLang="en-US" sz="2400" b="0" dirty="0">
                <a:latin typeface="宋体" panose="02010600030101010101" pitchFamily="2" charset="-122"/>
              </a:rPr>
              <a:t>把要求证的结论用谓词公式表示出来并否定，得：</a:t>
            </a:r>
            <a:endParaRPr lang="zh-CN" altLang="en-US" sz="2400" b="0" dirty="0">
              <a:latin typeface="Arial" panose="020B0604020202020204" pitchFamily="34" charset="0"/>
            </a:endParaRPr>
          </a:p>
        </p:txBody>
      </p:sp>
      <p:grpSp>
        <p:nvGrpSpPr>
          <p:cNvPr id="2" name="Group 1032"/>
          <p:cNvGrpSpPr/>
          <p:nvPr/>
        </p:nvGrpSpPr>
        <p:grpSpPr>
          <a:xfrm>
            <a:off x="381000" y="1371600"/>
            <a:ext cx="3962400" cy="1557338"/>
            <a:chOff x="240" y="864"/>
            <a:chExt cx="2496" cy="981"/>
          </a:xfrm>
        </p:grpSpPr>
        <p:graphicFrame>
          <p:nvGraphicFramePr>
            <p:cNvPr id="24584" name="Object 1030"/>
            <p:cNvGraphicFramePr/>
            <p:nvPr/>
          </p:nvGraphicFramePr>
          <p:xfrm>
            <a:off x="768" y="919"/>
            <a:ext cx="1680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7" name="" r:id="rId4" imgW="1295400" imgH="203200" progId="Equation.3">
                    <p:embed/>
                  </p:oleObj>
                </mc:Choice>
                <mc:Fallback>
                  <p:oleObj name="" r:id="rId4" imgW="1295400" imgH="203200" progId="Equation.3">
                    <p:embed/>
                    <p:pic>
                      <p:nvPicPr>
                        <p:cNvPr id="0" name="图片 319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68" y="919"/>
                          <a:ext cx="1680" cy="2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5" name="Object 1031"/>
            <p:cNvGraphicFramePr/>
            <p:nvPr/>
          </p:nvGraphicFramePr>
          <p:xfrm>
            <a:off x="768" y="1214"/>
            <a:ext cx="1776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2" name="" r:id="rId6" imgW="1459865" imgH="203200" progId="Equation.3">
                    <p:embed/>
                  </p:oleObj>
                </mc:Choice>
                <mc:Fallback>
                  <p:oleObj name="" r:id="rId6" imgW="1459865" imgH="203200" progId="Equation.3">
                    <p:embed/>
                    <p:pic>
                      <p:nvPicPr>
                        <p:cNvPr id="0" name="图片 3191"/>
                        <p:cNvPicPr/>
                        <p:nvPr/>
                      </p:nvPicPr>
                      <p:blipFill>
                        <a:blip r:embed="rId7">
                          <a:clrChange>
                            <a:clrFrom>
                              <a:srgbClr val="000000"/>
                            </a:clrFrom>
                            <a:clrTo>
                              <a:srgbClr val="0000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8" y="1214"/>
                          <a:ext cx="1776" cy="26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6" name="Object 1032"/>
            <p:cNvGraphicFramePr/>
            <p:nvPr/>
          </p:nvGraphicFramePr>
          <p:xfrm>
            <a:off x="771" y="1580"/>
            <a:ext cx="1197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8" name="" r:id="rId8" imgW="901065" imgH="203200" progId="Equation.3">
                    <p:embed/>
                  </p:oleObj>
                </mc:Choice>
                <mc:Fallback>
                  <p:oleObj name="" r:id="rId8" imgW="901065" imgH="203200" progId="Equation.3">
                    <p:embed/>
                    <p:pic>
                      <p:nvPicPr>
                        <p:cNvPr id="0" name="图片 3197"/>
                        <p:cNvPicPr/>
                        <p:nvPr/>
                      </p:nvPicPr>
                      <p:blipFill>
                        <a:blip r:embed="rId9">
                          <a:clrChange>
                            <a:clrFrom>
                              <a:srgbClr val="000000"/>
                            </a:clrFrom>
                            <a:clrTo>
                              <a:srgbClr val="0000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1" y="1580"/>
                          <a:ext cx="1197" cy="2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0" name="Text Box 1036"/>
            <p:cNvSpPr txBox="1"/>
            <p:nvPr/>
          </p:nvSpPr>
          <p:spPr>
            <a:xfrm>
              <a:off x="240" y="864"/>
              <a:ext cx="2496" cy="9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1037"/>
          <p:cNvGrpSpPr/>
          <p:nvPr/>
        </p:nvGrpSpPr>
        <p:grpSpPr>
          <a:xfrm>
            <a:off x="381000" y="3505200"/>
            <a:ext cx="3962400" cy="457200"/>
            <a:chOff x="240" y="2208"/>
            <a:chExt cx="2496" cy="288"/>
          </a:xfrm>
        </p:grpSpPr>
        <p:sp>
          <p:nvSpPr>
            <p:cNvPr id="24599" name="Text Box 1038"/>
            <p:cNvSpPr txBox="1"/>
            <p:nvPr/>
          </p:nvSpPr>
          <p:spPr>
            <a:xfrm>
              <a:off x="240" y="2208"/>
              <a:ext cx="249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2400" b="0" dirty="0">
                  <a:latin typeface="Arial" panose="020B0604020202020204" pitchFamily="34" charset="0"/>
                </a:rPr>
                <a:t> 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4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4583" name="Object 1029"/>
            <p:cNvGraphicFramePr/>
            <p:nvPr/>
          </p:nvGraphicFramePr>
          <p:xfrm>
            <a:off x="768" y="2249"/>
            <a:ext cx="576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" r:id="rId10" imgW="469900" imgH="203200" progId="Equation.3">
                    <p:embed/>
                  </p:oleObj>
                </mc:Choice>
                <mc:Fallback>
                  <p:oleObj name="" r:id="rId10" imgW="469900" imgH="203200" progId="Equation.3">
                    <p:embed/>
                    <p:pic>
                      <p:nvPicPr>
                        <p:cNvPr id="0" name="图片 319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68" y="2249"/>
                          <a:ext cx="576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3072" name="Text Box 1040"/>
          <p:cNvSpPr txBox="1"/>
          <p:nvPr/>
        </p:nvSpPr>
        <p:spPr>
          <a:xfrm>
            <a:off x="304800" y="3962400"/>
            <a:ext cx="4495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zh-CN" sz="2400" b="0" dirty="0">
                <a:latin typeface="宋体" panose="02010600030101010101" pitchFamily="2" charset="-122"/>
              </a:rPr>
              <a:t>  </a:t>
            </a:r>
            <a:r>
              <a:rPr lang="zh-CN" altLang="en-US" sz="2400" b="0" dirty="0">
                <a:latin typeface="宋体" panose="02010600030101010101" pitchFamily="2" charset="-122"/>
              </a:rPr>
              <a:t>把上述公式化成子句集：</a:t>
            </a:r>
            <a:r>
              <a:rPr lang="zh-CN" altLang="en-US" b="0" dirty="0">
                <a:latin typeface="Arial" panose="020B0604020202020204" pitchFamily="34" charset="0"/>
              </a:rPr>
              <a:t> </a:t>
            </a:r>
            <a:endParaRPr lang="zh-CN" altLang="en-US" b="0" dirty="0">
              <a:latin typeface="Arial" panose="020B0604020202020204" pitchFamily="34" charset="0"/>
            </a:endParaRPr>
          </a:p>
        </p:txBody>
      </p:sp>
      <p:grpSp>
        <p:nvGrpSpPr>
          <p:cNvPr id="4" name="Group 1041"/>
          <p:cNvGrpSpPr/>
          <p:nvPr/>
        </p:nvGrpSpPr>
        <p:grpSpPr>
          <a:xfrm>
            <a:off x="457200" y="4343400"/>
            <a:ext cx="3962400" cy="2100263"/>
            <a:chOff x="288" y="2736"/>
            <a:chExt cx="2496" cy="1323"/>
          </a:xfrm>
        </p:grpSpPr>
        <p:sp>
          <p:nvSpPr>
            <p:cNvPr id="24598" name="Text Box 1042"/>
            <p:cNvSpPr txBox="1"/>
            <p:nvPr/>
          </p:nvSpPr>
          <p:spPr>
            <a:xfrm>
              <a:off x="288" y="2736"/>
              <a:ext cx="2496" cy="132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sz="2400" b="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0" dirty="0">
                  <a:latin typeface="Times New Roman" panose="02020603050405020304" pitchFamily="18" charset="0"/>
                </a:rPr>
                <a:t>4</a:t>
              </a:r>
              <a:r>
                <a:rPr lang="zh-CN" altLang="en-US" sz="2400" b="0" dirty="0">
                  <a:latin typeface="Times New Roman" panose="02020603050405020304" pitchFamily="18" charset="0"/>
                </a:rPr>
                <a:t>）</a:t>
              </a:r>
              <a:endParaRPr lang="zh-CN" altLang="en-US" sz="2400" b="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4579" name="Object 1025"/>
            <p:cNvGraphicFramePr/>
            <p:nvPr/>
          </p:nvGraphicFramePr>
          <p:xfrm>
            <a:off x="816" y="2784"/>
            <a:ext cx="168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" name="" r:id="rId12" imgW="1295400" imgH="203200" progId="Equation.3">
                    <p:embed/>
                  </p:oleObj>
                </mc:Choice>
                <mc:Fallback>
                  <p:oleObj name="" r:id="rId12" imgW="1295400" imgH="203200" progId="Equation.3">
                    <p:embed/>
                    <p:pic>
                      <p:nvPicPr>
                        <p:cNvPr id="0" name="图片 319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16" y="2784"/>
                          <a:ext cx="1680" cy="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0" name="Object 1026"/>
            <p:cNvGraphicFramePr/>
            <p:nvPr/>
          </p:nvGraphicFramePr>
          <p:xfrm>
            <a:off x="816" y="3120"/>
            <a:ext cx="1728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9" name="" r:id="rId13" imgW="1396365" imgH="203200" progId="Equation.3">
                    <p:embed/>
                  </p:oleObj>
                </mc:Choice>
                <mc:Fallback>
                  <p:oleObj name="" r:id="rId13" imgW="1396365" imgH="203200" progId="Equation.3">
                    <p:embed/>
                    <p:pic>
                      <p:nvPicPr>
                        <p:cNvPr id="0" name="图片 3198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16" y="3120"/>
                          <a:ext cx="1728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1" name="Object 1027"/>
            <p:cNvGraphicFramePr/>
            <p:nvPr/>
          </p:nvGraphicFramePr>
          <p:xfrm>
            <a:off x="816" y="3408"/>
            <a:ext cx="1248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" r:id="rId15" imgW="926465" imgH="203200" progId="Equation.3">
                    <p:embed/>
                  </p:oleObj>
                </mc:Choice>
                <mc:Fallback>
                  <p:oleObj name="" r:id="rId15" imgW="926465" imgH="203200" progId="Equation.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16" y="3408"/>
                          <a:ext cx="1248" cy="2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2" name="Object 1028"/>
            <p:cNvGraphicFramePr/>
            <p:nvPr/>
          </p:nvGraphicFramePr>
          <p:xfrm>
            <a:off x="864" y="3792"/>
            <a:ext cx="576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" name="" r:id="rId17" imgW="469900" imgH="203200" progId="Equation.3">
                    <p:embed/>
                  </p:oleObj>
                </mc:Choice>
                <mc:Fallback>
                  <p:oleObj name="" r:id="rId17" imgW="469900" imgH="203200" progId="Equation.3">
                    <p:embed/>
                    <p:pic>
                      <p:nvPicPr>
                        <p:cNvPr id="0" name="图片 319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64" y="3792"/>
                          <a:ext cx="576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3079" name="AutoShape 1047"/>
          <p:cNvSpPr/>
          <p:nvPr/>
        </p:nvSpPr>
        <p:spPr>
          <a:xfrm>
            <a:off x="4267200" y="2133600"/>
            <a:ext cx="609600" cy="3962400"/>
          </a:xfrm>
          <a:prstGeom prst="curvedLeftArrow">
            <a:avLst>
              <a:gd name="adj1" fmla="val 130000"/>
              <a:gd name="adj2" fmla="val 260000"/>
              <a:gd name="adj3" fmla="val 33333"/>
            </a:avLst>
          </a:prstGeom>
          <a:gradFill rotWithShape="0">
            <a:gsLst>
              <a:gs pos="0">
                <a:srgbClr val="FF99CC"/>
              </a:gs>
              <a:gs pos="100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3" grpId="0"/>
      <p:bldP spid="173072" grpId="0"/>
      <p:bldP spid="1730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灯片编号占位符 5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grpSp>
        <p:nvGrpSpPr>
          <p:cNvPr id="2053" name="Group 53"/>
          <p:cNvGrpSpPr/>
          <p:nvPr/>
        </p:nvGrpSpPr>
        <p:grpSpPr>
          <a:xfrm>
            <a:off x="152400" y="3200400"/>
            <a:ext cx="8763000" cy="3276600"/>
            <a:chOff x="96" y="2016"/>
            <a:chExt cx="5520" cy="2064"/>
          </a:xfrm>
        </p:grpSpPr>
        <p:sp>
          <p:nvSpPr>
            <p:cNvPr id="2073" name="Rectangle 47"/>
            <p:cNvSpPr/>
            <p:nvPr/>
          </p:nvSpPr>
          <p:spPr>
            <a:xfrm>
              <a:off x="96" y="2016"/>
              <a:ext cx="5520" cy="206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2051" name="Object 4"/>
            <p:cNvGraphicFramePr/>
            <p:nvPr/>
          </p:nvGraphicFramePr>
          <p:xfrm>
            <a:off x="240" y="2215"/>
            <a:ext cx="2880" cy="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1" imgW="3337560" imgH="1819910" progId="SmartDraw.2">
                    <p:embed/>
                  </p:oleObj>
                </mc:Choice>
                <mc:Fallback>
                  <p:oleObj name="" r:id="rId1" imgW="3337560" imgH="1819910" progId="SmartDraw.2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40" y="2215"/>
                          <a:ext cx="2880" cy="16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4" name="Text Box 48"/>
            <p:cNvSpPr txBox="1"/>
            <p:nvPr/>
          </p:nvSpPr>
          <p:spPr>
            <a:xfrm>
              <a:off x="4512" y="2112"/>
              <a:ext cx="105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</a:rPr>
                <a:t>医疗专家系统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2054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3.1.1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推理的定义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055" name="Rectangle 7"/>
          <p:cNvSpPr>
            <a:spLocks noGrp="1"/>
          </p:cNvSpPr>
          <p:nvPr>
            <p:ph type="body" sz="half" idx="1"/>
          </p:nvPr>
        </p:nvSpPr>
        <p:spPr>
          <a:xfrm>
            <a:off x="228600" y="923925"/>
            <a:ext cx="4244975" cy="5400675"/>
          </a:xfrm>
        </p:spPr>
        <p:txBody>
          <a:bodyPr vert="horz" wrap="square" lIns="91440" tIns="45720" rIns="91440" bIns="45720" anchor="t"/>
          <a:p>
            <a:pPr eaLnBrk="1" hangingPunct="1">
              <a:buClr>
                <a:schemeClr val="accent2"/>
              </a:buClr>
              <a:buSzTx/>
              <a:buFont typeface="Wingdings" panose="05000000000000000000" pitchFamily="2" charset="2"/>
            </a:pPr>
            <a:endParaRPr lang="en-US" altLang="zh-CN" sz="2600" b="1" dirty="0"/>
          </a:p>
          <a:p>
            <a:pPr eaLnBrk="1" hangingPunct="1">
              <a:buClr>
                <a:schemeClr val="accent2"/>
              </a:buClr>
              <a:buSzTx/>
              <a:buFont typeface="Wingdings" panose="05000000000000000000" pitchFamily="2" charset="2"/>
            </a:pPr>
            <a:r>
              <a:rPr lang="zh-CN" altLang="en-US" sz="2600" b="1" dirty="0"/>
              <a:t>推理：</a:t>
            </a:r>
            <a:endParaRPr lang="zh-CN" altLang="en-US" sz="2600" b="1" dirty="0"/>
          </a:p>
        </p:txBody>
      </p:sp>
      <p:graphicFrame>
        <p:nvGraphicFramePr>
          <p:cNvPr id="2050" name="Object 12"/>
          <p:cNvGraphicFramePr/>
          <p:nvPr>
            <p:ph sz="quarter" idx="2"/>
          </p:nvPr>
        </p:nvGraphicFramePr>
        <p:xfrm>
          <a:off x="1905000" y="989013"/>
          <a:ext cx="4419600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967355" imgH="1252855" progId="SmartDraw.2">
                  <p:embed/>
                </p:oleObj>
              </mc:Choice>
              <mc:Fallback>
                <p:oleObj name="" r:id="rId3" imgW="2967355" imgH="1252855" progId="SmartDraw.2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0" y="989013"/>
                        <a:ext cx="4419600" cy="18653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97" name="Group 49"/>
          <p:cNvGraphicFramePr>
            <a:graphicFrameLocks noGrp="1"/>
          </p:cNvGraphicFramePr>
          <p:nvPr>
            <p:ph sz="quarter" idx="1"/>
          </p:nvPr>
        </p:nvGraphicFramePr>
        <p:xfrm>
          <a:off x="5105400" y="4130675"/>
          <a:ext cx="3581400" cy="1662113"/>
        </p:xfrm>
        <a:graphic>
          <a:graphicData uri="http://schemas.openxmlformats.org/drawingml/2006/table">
            <a:tbl>
              <a:tblPr/>
              <a:tblGrid>
                <a:gridCol w="808038"/>
                <a:gridCol w="2773362"/>
              </a:tblGrid>
              <a:tr h="461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知识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专家的经验、医学常识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初始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证据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病人的症状、化验结果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证据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中间结论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30099" name="Line 51"/>
          <p:cNvSpPr/>
          <p:nvPr/>
        </p:nvSpPr>
        <p:spPr>
          <a:xfrm>
            <a:off x="1066800" y="1905000"/>
            <a:ext cx="457200" cy="365760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triangle" w="lg" len="med"/>
            <a:tailEnd type="triangle" w="lg" len="med"/>
          </a:ln>
        </p:spPr>
      </p:sp>
      <p:sp>
        <p:nvSpPr>
          <p:cNvPr id="130102" name="Line 54"/>
          <p:cNvSpPr/>
          <p:nvPr/>
        </p:nvSpPr>
        <p:spPr>
          <a:xfrm flipH="1">
            <a:off x="1371600" y="1828800"/>
            <a:ext cx="685800" cy="228600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triangle" w="lg" len="med"/>
            <a:tailEnd type="triangle" w="med" len="med"/>
          </a:ln>
        </p:spPr>
      </p:sp>
      <p:sp>
        <p:nvSpPr>
          <p:cNvPr id="130103" name="Line 55"/>
          <p:cNvSpPr/>
          <p:nvPr/>
        </p:nvSpPr>
        <p:spPr>
          <a:xfrm>
            <a:off x="2667000" y="2743200"/>
            <a:ext cx="76200" cy="121920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triangle" w="lg" len="med"/>
            <a:tailEnd type="triangle" w="med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30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30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300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30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30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30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30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30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301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5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256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3.5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归结反演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560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宋体" panose="02010600030101010101" pitchFamily="2" charset="-122"/>
              </a:rPr>
              <a:t>应用归结原理进行归结：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5608" name="Rectangle 6"/>
          <p:cNvSpPr/>
          <p:nvPr/>
        </p:nvSpPr>
        <p:spPr>
          <a:xfrm>
            <a:off x="4157663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609" name="Rectangle 8"/>
          <p:cNvSpPr/>
          <p:nvPr/>
        </p:nvSpPr>
        <p:spPr>
          <a:xfrm>
            <a:off x="4386263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610" name="Rectangle 10"/>
          <p:cNvSpPr/>
          <p:nvPr/>
        </p:nvSpPr>
        <p:spPr>
          <a:xfrm>
            <a:off x="4424363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5611" name="Group 13"/>
          <p:cNvGrpSpPr/>
          <p:nvPr/>
        </p:nvGrpSpPr>
        <p:grpSpPr>
          <a:xfrm>
            <a:off x="609600" y="1571625"/>
            <a:ext cx="8001000" cy="1406525"/>
            <a:chOff x="384" y="990"/>
            <a:chExt cx="5040" cy="886"/>
          </a:xfrm>
        </p:grpSpPr>
        <p:sp>
          <p:nvSpPr>
            <p:cNvPr id="25623" name="Text Box 4"/>
            <p:cNvSpPr txBox="1"/>
            <p:nvPr/>
          </p:nvSpPr>
          <p:spPr>
            <a:xfrm>
              <a:off x="384" y="990"/>
              <a:ext cx="5040" cy="8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400" b="0" dirty="0">
                  <a:latin typeface="宋体" panose="02010600030101010101" pitchFamily="2" charset="-122"/>
                </a:rPr>
                <a:t>（</a:t>
              </a:r>
              <a:r>
                <a:rPr lang="en-US" altLang="zh-CN" sz="2400" b="0" dirty="0">
                  <a:latin typeface="宋体" panose="02010600030101010101" pitchFamily="2" charset="-122"/>
                </a:rPr>
                <a:t>5</a:t>
              </a:r>
              <a:r>
                <a:rPr lang="zh-CN" altLang="en-US" sz="2400" b="0" dirty="0">
                  <a:latin typeface="宋体" panose="02010600030101010101" pitchFamily="2" charset="-122"/>
                </a:rPr>
                <a:t>）                            （</a:t>
              </a:r>
              <a:r>
                <a:rPr lang="en-US" altLang="zh-CN" sz="2400" b="0" dirty="0">
                  <a:latin typeface="宋体" panose="02010600030101010101" pitchFamily="2" charset="-122"/>
                </a:rPr>
                <a:t>1</a:t>
              </a:r>
              <a:r>
                <a:rPr lang="zh-CN" altLang="en-US" sz="2400" b="0" dirty="0">
                  <a:latin typeface="宋体" panose="02010600030101010101" pitchFamily="2" charset="-122"/>
                </a:rPr>
                <a:t>）与（</a:t>
              </a:r>
              <a:r>
                <a:rPr lang="en-US" altLang="zh-CN" sz="2400" b="0" dirty="0">
                  <a:latin typeface="宋体" panose="02010600030101010101" pitchFamily="2" charset="-122"/>
                </a:rPr>
                <a:t>2</a:t>
              </a:r>
              <a:r>
                <a:rPr lang="zh-CN" altLang="en-US" sz="2400" b="0" dirty="0">
                  <a:latin typeface="宋体" panose="02010600030101010101" pitchFamily="2" charset="-122"/>
                </a:rPr>
                <a:t>）归结</a:t>
              </a:r>
              <a:endPara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400" b="0" dirty="0">
                  <a:latin typeface="宋体" panose="02010600030101010101" pitchFamily="2" charset="-122"/>
                </a:rPr>
                <a:t>（</a:t>
              </a:r>
              <a:r>
                <a:rPr lang="en-US" altLang="zh-CN" sz="2400" b="0" dirty="0">
                  <a:latin typeface="宋体" panose="02010600030101010101" pitchFamily="2" charset="-122"/>
                </a:rPr>
                <a:t>6</a:t>
              </a:r>
              <a:r>
                <a:rPr lang="zh-CN" altLang="en-US" sz="2400" b="0" dirty="0">
                  <a:latin typeface="宋体" panose="02010600030101010101" pitchFamily="2" charset="-122"/>
                </a:rPr>
                <a:t>）                            （</a:t>
              </a:r>
              <a:r>
                <a:rPr lang="en-US" altLang="zh-CN" sz="2400" b="0" dirty="0">
                  <a:latin typeface="宋体" panose="02010600030101010101" pitchFamily="2" charset="-122"/>
                </a:rPr>
                <a:t>3</a:t>
              </a:r>
              <a:r>
                <a:rPr lang="zh-CN" altLang="en-US" sz="2400" b="0" dirty="0">
                  <a:latin typeface="宋体" panose="02010600030101010101" pitchFamily="2" charset="-122"/>
                </a:rPr>
                <a:t>）与（</a:t>
              </a:r>
              <a:r>
                <a:rPr lang="en-US" altLang="zh-CN" sz="2400" b="0" dirty="0">
                  <a:latin typeface="宋体" panose="02010600030101010101" pitchFamily="2" charset="-122"/>
                </a:rPr>
                <a:t>5</a:t>
              </a:r>
              <a:r>
                <a:rPr lang="zh-CN" altLang="en-US" sz="2400" b="0" dirty="0">
                  <a:latin typeface="宋体" panose="02010600030101010101" pitchFamily="2" charset="-122"/>
                </a:rPr>
                <a:t>）归结</a:t>
              </a:r>
              <a:endPara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400" b="0" dirty="0">
                  <a:latin typeface="宋体" panose="02010600030101010101" pitchFamily="2" charset="-122"/>
                </a:rPr>
                <a:t>（</a:t>
              </a:r>
              <a:r>
                <a:rPr lang="en-US" altLang="zh-CN" sz="2400" b="0" dirty="0">
                  <a:latin typeface="宋体" panose="02010600030101010101" pitchFamily="2" charset="-122"/>
                </a:rPr>
                <a:t>7</a:t>
              </a:r>
              <a:r>
                <a:rPr lang="zh-CN" altLang="en-US" sz="2400" b="0" dirty="0">
                  <a:latin typeface="宋体" panose="02010600030101010101" pitchFamily="2" charset="-122"/>
                </a:rPr>
                <a:t>）                            （</a:t>
              </a:r>
              <a:r>
                <a:rPr lang="en-US" altLang="zh-CN" sz="2400" b="0" dirty="0">
                  <a:latin typeface="宋体" panose="02010600030101010101" pitchFamily="2" charset="-122"/>
                </a:rPr>
                <a:t>4</a:t>
              </a:r>
              <a:r>
                <a:rPr lang="zh-CN" altLang="en-US" sz="2400" b="0" dirty="0">
                  <a:latin typeface="宋体" panose="02010600030101010101" pitchFamily="2" charset="-122"/>
                </a:rPr>
                <a:t>）与（</a:t>
              </a:r>
              <a:r>
                <a:rPr lang="en-US" altLang="zh-CN" sz="2400" b="0" dirty="0">
                  <a:latin typeface="宋体" panose="02010600030101010101" pitchFamily="2" charset="-122"/>
                </a:rPr>
                <a:t>6</a:t>
              </a:r>
              <a:r>
                <a:rPr lang="zh-CN" altLang="en-US" sz="2400" b="0" dirty="0">
                  <a:latin typeface="宋体" panose="02010600030101010101" pitchFamily="2" charset="-122"/>
                </a:rPr>
                <a:t>）归结</a:t>
              </a:r>
              <a:r>
                <a:rPr lang="zh-CN" altLang="en-US" sz="2400" b="0" dirty="0">
                  <a:latin typeface="Arial" panose="020B0604020202020204" pitchFamily="34" charset="0"/>
                </a:rPr>
                <a:t> </a:t>
              </a:r>
              <a:endParaRPr lang="zh-CN" altLang="en-US" sz="2400" b="0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25602" name="Object 1024"/>
            <p:cNvGraphicFramePr/>
            <p:nvPr/>
          </p:nvGraphicFramePr>
          <p:xfrm>
            <a:off x="1008" y="1028"/>
            <a:ext cx="1056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0" name="" r:id="rId1" imgW="825500" imgH="203200" progId="Equation.3">
                    <p:embed/>
                  </p:oleObj>
                </mc:Choice>
                <mc:Fallback>
                  <p:oleObj name="" r:id="rId1" imgW="825500" imgH="203200" progId="Equation.3">
                    <p:embed/>
                    <p:pic>
                      <p:nvPicPr>
                        <p:cNvPr id="0" name="图片 319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008" y="1028"/>
                          <a:ext cx="1056" cy="2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3" name="Object 1025"/>
            <p:cNvGraphicFramePr/>
            <p:nvPr/>
          </p:nvGraphicFramePr>
          <p:xfrm>
            <a:off x="1008" y="1344"/>
            <a:ext cx="480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" name="" r:id="rId3" imgW="368300" imgH="203200" progId="Equation.3">
                    <p:embed/>
                  </p:oleObj>
                </mc:Choice>
                <mc:Fallback>
                  <p:oleObj name="" r:id="rId3" imgW="368300" imgH="203200" progId="Equation.3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08" y="1344"/>
                          <a:ext cx="480" cy="2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4" name="Object 1026"/>
            <p:cNvGraphicFramePr/>
            <p:nvPr/>
          </p:nvGraphicFramePr>
          <p:xfrm>
            <a:off x="1056" y="1632"/>
            <a:ext cx="384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3" name="" r:id="rId5" imgW="292100" imgH="177800" progId="Equation.3">
                    <p:embed/>
                  </p:oleObj>
                </mc:Choice>
                <mc:Fallback>
                  <p:oleObj name="" r:id="rId5" imgW="292100" imgH="177800" progId="Equation.3">
                    <p:embed/>
                    <p:pic>
                      <p:nvPicPr>
                        <p:cNvPr id="0" name="图片 320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56" y="1632"/>
                          <a:ext cx="384" cy="2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12" name="Rectangle 12"/>
          <p:cNvSpPr/>
          <p:nvPr/>
        </p:nvSpPr>
        <p:spPr>
          <a:xfrm>
            <a:off x="2447925" y="2066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75812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657350"/>
            <a:ext cx="7323138" cy="45910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Group 34"/>
          <p:cNvGrpSpPr/>
          <p:nvPr/>
        </p:nvGrpSpPr>
        <p:grpSpPr>
          <a:xfrm>
            <a:off x="3200400" y="3581400"/>
            <a:ext cx="3048000" cy="914400"/>
            <a:chOff x="2064" y="2256"/>
            <a:chExt cx="1920" cy="576"/>
          </a:xfrm>
        </p:grpSpPr>
        <p:sp>
          <p:nvSpPr>
            <p:cNvPr id="25621" name="Line 26"/>
            <p:cNvSpPr/>
            <p:nvPr/>
          </p:nvSpPr>
          <p:spPr>
            <a:xfrm>
              <a:off x="2064" y="2256"/>
              <a:ext cx="384" cy="57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2" name="Line 29"/>
            <p:cNvSpPr/>
            <p:nvPr/>
          </p:nvSpPr>
          <p:spPr>
            <a:xfrm flipH="1">
              <a:off x="2448" y="2256"/>
              <a:ext cx="1536" cy="57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" name="Group 35"/>
          <p:cNvGrpSpPr/>
          <p:nvPr/>
        </p:nvGrpSpPr>
        <p:grpSpPr>
          <a:xfrm>
            <a:off x="3733800" y="5029200"/>
            <a:ext cx="2438400" cy="685800"/>
            <a:chOff x="2352" y="3168"/>
            <a:chExt cx="1536" cy="432"/>
          </a:xfrm>
        </p:grpSpPr>
        <p:sp>
          <p:nvSpPr>
            <p:cNvPr id="25619" name="Line 30"/>
            <p:cNvSpPr/>
            <p:nvPr/>
          </p:nvSpPr>
          <p:spPr>
            <a:xfrm>
              <a:off x="2352" y="3168"/>
              <a:ext cx="816" cy="432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0" name="Line 31"/>
            <p:cNvSpPr/>
            <p:nvPr/>
          </p:nvSpPr>
          <p:spPr>
            <a:xfrm flipH="1">
              <a:off x="3168" y="3168"/>
              <a:ext cx="720" cy="43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" name="Group 33"/>
          <p:cNvGrpSpPr/>
          <p:nvPr/>
        </p:nvGrpSpPr>
        <p:grpSpPr>
          <a:xfrm>
            <a:off x="2362200" y="2209800"/>
            <a:ext cx="3886200" cy="838200"/>
            <a:chOff x="1536" y="1392"/>
            <a:chExt cx="2448" cy="528"/>
          </a:xfrm>
        </p:grpSpPr>
        <p:sp>
          <p:nvSpPr>
            <p:cNvPr id="25617" name="Line 22"/>
            <p:cNvSpPr/>
            <p:nvPr/>
          </p:nvSpPr>
          <p:spPr>
            <a:xfrm>
              <a:off x="1536" y="1392"/>
              <a:ext cx="432" cy="52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18" name="Line 32"/>
            <p:cNvSpPr/>
            <p:nvPr/>
          </p:nvSpPr>
          <p:spPr>
            <a:xfrm flipH="1">
              <a:off x="1968" y="1392"/>
              <a:ext cx="2016" cy="52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69635" name="Rectangle 2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3.5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归结反演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3187" name="Rectangle 3"/>
          <p:cNvSpPr/>
          <p:nvPr/>
        </p:nvSpPr>
        <p:spPr>
          <a:xfrm>
            <a:off x="250825" y="908050"/>
            <a:ext cx="8642350" cy="5645150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2600" dirty="0">
                <a:latin typeface="宋体" panose="02010600030101010101" pitchFamily="2" charset="-122"/>
              </a:rPr>
              <a:t> </a:t>
            </a:r>
            <a:r>
              <a:rPr lang="zh-CN" altLang="en-US" sz="2500" dirty="0">
                <a:latin typeface="Times New Roman" panose="02020603050405020304" pitchFamily="18" charset="0"/>
              </a:rPr>
              <a:t>例</a:t>
            </a:r>
            <a:r>
              <a:rPr lang="en-US" altLang="zh-CN" sz="2500" dirty="0">
                <a:latin typeface="Times New Roman" panose="02020603050405020304" pitchFamily="18" charset="0"/>
              </a:rPr>
              <a:t>3.10  </a:t>
            </a:r>
            <a:r>
              <a:rPr lang="zh-CN" altLang="en-US" sz="2500" dirty="0">
                <a:latin typeface="Times New Roman" panose="02020603050405020304" pitchFamily="18" charset="0"/>
              </a:rPr>
              <a:t>已知：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500" dirty="0">
                <a:latin typeface="Times New Roman" panose="02020603050405020304" pitchFamily="18" charset="0"/>
              </a:rPr>
              <a:t>           规则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500" dirty="0">
                <a:latin typeface="Times New Roman" panose="02020603050405020304" pitchFamily="18" charset="0"/>
              </a:rPr>
              <a:t>：任何人的兄弟不是女性；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500" dirty="0">
                <a:latin typeface="Times New Roman" panose="02020603050405020304" pitchFamily="18" charset="0"/>
              </a:rPr>
              <a:t>           规则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500" dirty="0">
                <a:latin typeface="Times New Roman" panose="02020603050405020304" pitchFamily="18" charset="0"/>
              </a:rPr>
              <a:t>：任何人的姐妹必是女性。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500" dirty="0">
                <a:latin typeface="Times New Roman" panose="02020603050405020304" pitchFamily="18" charset="0"/>
              </a:rPr>
              <a:t>           事 实：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Mary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500" dirty="0">
                <a:latin typeface="Times New Roman" panose="02020603050405020304" pitchFamily="18" charset="0"/>
              </a:rPr>
              <a:t>是</a:t>
            </a:r>
            <a:r>
              <a:rPr lang="zh-CN" altLang="en-US" sz="2500" i="1" dirty="0">
                <a:latin typeface="Times New Roman" panose="02020603050405020304" pitchFamily="18" charset="0"/>
              </a:rPr>
              <a:t>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 </a:t>
            </a:r>
            <a:r>
              <a:rPr lang="zh-CN" altLang="en-US" sz="2500" dirty="0">
                <a:latin typeface="Times New Roman" panose="02020603050405020304" pitchFamily="18" charset="0"/>
              </a:rPr>
              <a:t>的姐妹。</a:t>
            </a:r>
            <a:endParaRPr lang="zh-CN" altLang="en-US" sz="2500" dirty="0">
              <a:latin typeface="Times New Roman" panose="02020603050405020304" pitchFamily="18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500" dirty="0">
                <a:latin typeface="Times New Roman" panose="02020603050405020304" pitchFamily="18" charset="0"/>
              </a:rPr>
              <a:t>     求证：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Mary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500" dirty="0">
                <a:latin typeface="Times New Roman" panose="02020603050405020304" pitchFamily="18" charset="0"/>
              </a:rPr>
              <a:t>不是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 </a:t>
            </a:r>
            <a:r>
              <a:rPr lang="zh-CN" altLang="en-US" sz="2500" dirty="0">
                <a:latin typeface="Times New Roman" panose="02020603050405020304" pitchFamily="18" charset="0"/>
              </a:rPr>
              <a:t>的兄弟。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500" dirty="0">
                <a:latin typeface="Times New Roman" panose="02020603050405020304" pitchFamily="18" charset="0"/>
              </a:rPr>
              <a:t>  证明：定义谓词</a:t>
            </a:r>
            <a:endParaRPr lang="zh-CN" altLang="en-US" sz="2500" dirty="0">
              <a:latin typeface="Times New Roman" panose="02020603050405020304" pitchFamily="18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brother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: 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500" dirty="0">
                <a:latin typeface="Times New Roman" panose="02020603050405020304" pitchFamily="18" charset="0"/>
              </a:rPr>
              <a:t>是 </a:t>
            </a:r>
            <a:r>
              <a:rPr lang="en-US" altLang="zh-CN" sz="2500" i="1" dirty="0">
                <a:latin typeface="Times New Roman" panose="02020603050405020304" pitchFamily="18" charset="0"/>
              </a:rPr>
              <a:t>y</a:t>
            </a:r>
            <a:r>
              <a:rPr lang="en-US" altLang="zh-CN" sz="2500" dirty="0">
                <a:latin typeface="Times New Roman" panose="02020603050405020304" pitchFamily="18" charset="0"/>
              </a:rPr>
              <a:t>  </a:t>
            </a:r>
            <a:r>
              <a:rPr lang="zh-CN" altLang="en-US" sz="2500" dirty="0">
                <a:latin typeface="Times New Roman" panose="02020603050405020304" pitchFamily="18" charset="0"/>
              </a:rPr>
              <a:t>的兄弟  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sister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:  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500" dirty="0">
                <a:latin typeface="Times New Roman" panose="02020603050405020304" pitchFamily="18" charset="0"/>
              </a:rPr>
              <a:t>是 </a:t>
            </a:r>
            <a:r>
              <a:rPr lang="en-US" altLang="zh-CN" sz="2500" i="1" dirty="0">
                <a:latin typeface="Times New Roman" panose="02020603050405020304" pitchFamily="18" charset="0"/>
              </a:rPr>
              <a:t>y</a:t>
            </a:r>
            <a:r>
              <a:rPr lang="en-US" altLang="zh-CN" sz="2500" dirty="0">
                <a:latin typeface="Times New Roman" panose="02020603050405020304" pitchFamily="18" charset="0"/>
              </a:rPr>
              <a:t>  </a:t>
            </a:r>
            <a:r>
              <a:rPr lang="zh-CN" altLang="en-US" sz="2500" dirty="0">
                <a:latin typeface="Times New Roman" panose="02020603050405020304" pitchFamily="18" charset="0"/>
              </a:rPr>
              <a:t>的姐妹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woman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:  </a:t>
            </a:r>
            <a:r>
              <a:rPr lang="en-US" altLang="zh-CN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500" dirty="0">
                <a:latin typeface="Times New Roman" panose="02020603050405020304" pitchFamily="18" charset="0"/>
              </a:rPr>
              <a:t>是女性</a:t>
            </a:r>
            <a:endParaRPr lang="zh-CN" altLang="en-US" sz="2500" dirty="0">
              <a:latin typeface="Times New Roman" panose="02020603050405020304" pitchFamily="18" charset="0"/>
            </a:endParaRPr>
          </a:p>
        </p:txBody>
      </p:sp>
      <p:sp>
        <p:nvSpPr>
          <p:cNvPr id="69637" name="Rectangle 6"/>
          <p:cNvSpPr/>
          <p:nvPr/>
        </p:nvSpPr>
        <p:spPr>
          <a:xfrm>
            <a:off x="415290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9638" name="Rectangle 8"/>
          <p:cNvSpPr/>
          <p:nvPr/>
        </p:nvSpPr>
        <p:spPr>
          <a:xfrm>
            <a:off x="4510088" y="33575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9639" name="Rectangle 10"/>
          <p:cNvSpPr/>
          <p:nvPr/>
        </p:nvSpPr>
        <p:spPr>
          <a:xfrm>
            <a:off x="4500563" y="33480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9640" name="Rectangle 12"/>
          <p:cNvSpPr/>
          <p:nvPr/>
        </p:nvSpPr>
        <p:spPr>
          <a:xfrm>
            <a:off x="421005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9641" name="Rectangle 16"/>
          <p:cNvSpPr/>
          <p:nvPr/>
        </p:nvSpPr>
        <p:spPr>
          <a:xfrm>
            <a:off x="4233863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charRg st="12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7">
                                            <p:txEl>
                                              <p:charRg st="12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7">
                                            <p:txEl>
                                              <p:charRg st="12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charRg st="135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7">
                                            <p:txEl>
                                              <p:charRg st="135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187">
                                            <p:txEl>
                                              <p:charRg st="135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charRg st="183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3187">
                                            <p:txEl>
                                              <p:charRg st="183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3187">
                                            <p:txEl>
                                              <p:charRg st="183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charRg st="229" end="2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3187">
                                            <p:txEl>
                                              <p:charRg st="229" end="2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7">
                                            <p:txEl>
                                              <p:charRg st="229" end="2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37" name="灯片编号占位符 1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26638" name="Rectangle 2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p>
            <a:pPr indent="176530">
              <a:lnSpc>
                <a:spcPct val="100000"/>
              </a:lnSpc>
            </a:pPr>
            <a:r>
              <a:rPr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3.5  </a:t>
            </a:r>
            <a:r>
              <a:rPr lang="zh-CN" altLang="en-US" sz="3600" b="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归结反演</a:t>
            </a:r>
            <a:endParaRPr lang="zh-CN" altLang="en-US" sz="3600" b="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4211" name="Rectangle 3"/>
          <p:cNvSpPr/>
          <p:nvPr/>
        </p:nvSpPr>
        <p:spPr>
          <a:xfrm>
            <a:off x="250825" y="908050"/>
            <a:ext cx="8740775" cy="5721350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469900" indent="-469900" algn="just"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400" dirty="0">
                <a:latin typeface="宋体" panose="02010600030101010101" pitchFamily="2" charset="-122"/>
              </a:rPr>
              <a:t>证明：将规则与事实用谓词公式表示：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69900">
              <a:lnSpc>
                <a:spcPct val="10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en-US" altLang="zh-CN" sz="3000" b="0" dirty="0">
              <a:latin typeface="Arial" panose="020B0604020202020204" pitchFamily="34" charset="0"/>
            </a:endParaRPr>
          </a:p>
        </p:txBody>
      </p:sp>
      <p:sp>
        <p:nvSpPr>
          <p:cNvPr id="94213" name="Rectangle 5"/>
          <p:cNvSpPr/>
          <p:nvPr/>
        </p:nvSpPr>
        <p:spPr>
          <a:xfrm>
            <a:off x="304800" y="2971800"/>
            <a:ext cx="8001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00000"/>
              </a:lnSpc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zh-CN" sz="2400" b="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把要求证的结论用谓词公式表示出来并否定，得：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94222" name="Text Box 14"/>
          <p:cNvSpPr txBox="1"/>
          <p:nvPr/>
        </p:nvSpPr>
        <p:spPr>
          <a:xfrm>
            <a:off x="304800" y="3962400"/>
            <a:ext cx="4495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zh-CN" sz="2400" b="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把上述公式化成子句集：</a:t>
            </a:r>
            <a:r>
              <a:rPr lang="zh-CN" altLang="en-US" b="0" dirty="0">
                <a:latin typeface="Arial" panose="020B0604020202020204" pitchFamily="34" charset="0"/>
              </a:rPr>
              <a:t> </a:t>
            </a:r>
            <a:endParaRPr lang="zh-CN" altLang="en-US" b="0" dirty="0">
              <a:latin typeface="Arial" panose="020B0604020202020204" pitchFamily="34" charset="0"/>
            </a:endParaRPr>
          </a:p>
        </p:txBody>
      </p:sp>
      <p:sp>
        <p:nvSpPr>
          <p:cNvPr id="94229" name="AutoShape 21"/>
          <p:cNvSpPr/>
          <p:nvPr/>
        </p:nvSpPr>
        <p:spPr>
          <a:xfrm>
            <a:off x="4267200" y="1600200"/>
            <a:ext cx="609600" cy="3962400"/>
          </a:xfrm>
          <a:prstGeom prst="curvedLeftArrow">
            <a:avLst>
              <a:gd name="adj1" fmla="val 130000"/>
              <a:gd name="adj2" fmla="val 260000"/>
              <a:gd name="adj3" fmla="val 33333"/>
            </a:avLst>
          </a:prstGeom>
          <a:gradFill rotWithShape="0">
            <a:gsLst>
              <a:gs pos="0">
                <a:srgbClr val="FF99CC"/>
              </a:gs>
              <a:gs pos="100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43" name="Rectangle 23"/>
          <p:cNvSpPr/>
          <p:nvPr/>
        </p:nvSpPr>
        <p:spPr>
          <a:xfrm>
            <a:off x="344805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44" name="Rectangle 25"/>
          <p:cNvSpPr/>
          <p:nvPr/>
        </p:nvSpPr>
        <p:spPr>
          <a:xfrm>
            <a:off x="3557588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45" name="Rectangle 27"/>
          <p:cNvSpPr/>
          <p:nvPr/>
        </p:nvSpPr>
        <p:spPr>
          <a:xfrm>
            <a:off x="4005263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46" name="Text Box 10"/>
          <p:cNvSpPr txBox="1"/>
          <p:nvPr/>
        </p:nvSpPr>
        <p:spPr>
          <a:xfrm>
            <a:off x="381000" y="1371600"/>
            <a:ext cx="3962400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0" dirty="0">
                <a:latin typeface="Times New Roman" panose="02020603050405020304" pitchFamily="18" charset="0"/>
              </a:rPr>
              <a:t>（</a:t>
            </a:r>
            <a:r>
              <a:rPr lang="en-US" altLang="zh-CN" sz="2400" b="0" dirty="0">
                <a:latin typeface="Times New Roman" panose="02020603050405020304" pitchFamily="18" charset="0"/>
              </a:rPr>
              <a:t>1</a:t>
            </a:r>
            <a:r>
              <a:rPr lang="zh-CN" altLang="en-US" sz="2400" b="0" dirty="0">
                <a:latin typeface="Times New Roman" panose="02020603050405020304" pitchFamily="18" charset="0"/>
              </a:rPr>
              <a:t>）</a:t>
            </a:r>
            <a:endParaRPr lang="zh-CN" altLang="en-US" sz="2400" b="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0" dirty="0">
                <a:latin typeface="Times New Roman" panose="02020603050405020304" pitchFamily="18" charset="0"/>
              </a:rPr>
              <a:t>（</a:t>
            </a:r>
            <a:r>
              <a:rPr lang="en-US" altLang="zh-CN" sz="2400" b="0" dirty="0">
                <a:latin typeface="Times New Roman" panose="02020603050405020304" pitchFamily="18" charset="0"/>
              </a:rPr>
              <a:t>2</a:t>
            </a:r>
            <a:r>
              <a:rPr lang="zh-CN" altLang="en-US" sz="2400" b="0" dirty="0">
                <a:latin typeface="Times New Roman" panose="02020603050405020304" pitchFamily="18" charset="0"/>
              </a:rPr>
              <a:t>）</a:t>
            </a:r>
            <a:endParaRPr lang="zh-CN" altLang="en-US" sz="2400" b="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0" dirty="0">
                <a:latin typeface="Times New Roman" panose="02020603050405020304" pitchFamily="18" charset="0"/>
              </a:rPr>
              <a:t>（</a:t>
            </a:r>
            <a:r>
              <a:rPr lang="en-US" altLang="zh-CN" sz="2400" b="0" dirty="0">
                <a:latin typeface="Times New Roman" panose="02020603050405020304" pitchFamily="18" charset="0"/>
              </a:rPr>
              <a:t>3</a:t>
            </a:r>
            <a:r>
              <a:rPr lang="zh-CN" altLang="en-US" sz="2400" b="0" dirty="0">
                <a:latin typeface="Times New Roman" panose="02020603050405020304" pitchFamily="18" charset="0"/>
              </a:rPr>
              <a:t>）</a:t>
            </a:r>
            <a:endParaRPr lang="zh-CN" altLang="en-US" sz="2400" b="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6626" name="Object 0"/>
          <p:cNvGraphicFramePr/>
          <p:nvPr/>
        </p:nvGraphicFramePr>
        <p:xfrm>
          <a:off x="1103313" y="1371600"/>
          <a:ext cx="506888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2" imgW="2449195" imgH="203200" progId="Equation.3">
                  <p:embed/>
                </p:oleObj>
              </mc:Choice>
              <mc:Fallback>
                <p:oleObj name="" r:id="rId2" imgW="2449195" imgH="203200" progId="Equation.3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3313" y="1371600"/>
                        <a:ext cx="5068887" cy="414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1"/>
          <p:cNvGraphicFramePr/>
          <p:nvPr/>
        </p:nvGraphicFramePr>
        <p:xfrm>
          <a:off x="1100138" y="1981200"/>
          <a:ext cx="458311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4" imgW="2220595" imgH="203200" progId="Equation.3">
                  <p:embed/>
                </p:oleObj>
              </mc:Choice>
              <mc:Fallback>
                <p:oleObj name="" r:id="rId4" imgW="2220595" imgH="203200" progId="Equation.3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0138" y="1981200"/>
                        <a:ext cx="4583112" cy="41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2"/>
          <p:cNvGraphicFramePr/>
          <p:nvPr/>
        </p:nvGraphicFramePr>
        <p:xfrm>
          <a:off x="1143000" y="2514600"/>
          <a:ext cx="22860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6" imgW="1130300" imgH="203200" progId="Equation.3">
                  <p:embed/>
                </p:oleObj>
              </mc:Choice>
              <mc:Fallback>
                <p:oleObj name="" r:id="rId6" imgW="1130300" imgH="203200" progId="Equation.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000" y="2514600"/>
                        <a:ext cx="2286000" cy="401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7" name="Rectangle 29"/>
          <p:cNvSpPr/>
          <p:nvPr/>
        </p:nvSpPr>
        <p:spPr>
          <a:xfrm>
            <a:off x="3881438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48" name="Text Box 12"/>
          <p:cNvSpPr txBox="1"/>
          <p:nvPr/>
        </p:nvSpPr>
        <p:spPr>
          <a:xfrm>
            <a:off x="381000" y="3505200"/>
            <a:ext cx="3962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0" dirty="0">
                <a:latin typeface="Times New Roman" panose="02020603050405020304" pitchFamily="18" charset="0"/>
              </a:rPr>
              <a:t>（</a:t>
            </a:r>
            <a:r>
              <a:rPr lang="en-US" altLang="zh-CN" sz="2400" b="0" dirty="0">
                <a:latin typeface="Times New Roman" panose="02020603050405020304" pitchFamily="18" charset="0"/>
              </a:rPr>
              <a:t>4</a:t>
            </a:r>
            <a:r>
              <a:rPr lang="zh-CN" altLang="en-US" sz="2400" b="0" dirty="0">
                <a:latin typeface="Times New Roman" panose="02020603050405020304" pitchFamily="18" charset="0"/>
              </a:rPr>
              <a:t>）</a:t>
            </a:r>
            <a:endParaRPr lang="zh-CN" altLang="en-US" sz="2400" b="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6629" name="Object 3"/>
          <p:cNvGraphicFramePr/>
          <p:nvPr/>
        </p:nvGraphicFramePr>
        <p:xfrm>
          <a:off x="1143000" y="3505200"/>
          <a:ext cx="27955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8" imgW="1268730" imgH="203200" progId="Equation.3">
                  <p:embed/>
                </p:oleObj>
              </mc:Choice>
              <mc:Fallback>
                <p:oleObj name="" r:id="rId8" imgW="1268730" imgH="203200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43000" y="3505200"/>
                        <a:ext cx="2795588" cy="44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9" name="Rectangle 31"/>
          <p:cNvSpPr/>
          <p:nvPr/>
        </p:nvSpPr>
        <p:spPr>
          <a:xfrm>
            <a:off x="3490913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50" name="Rectangle 33"/>
          <p:cNvSpPr/>
          <p:nvPr/>
        </p:nvSpPr>
        <p:spPr>
          <a:xfrm>
            <a:off x="360045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51" name="Rectangle 35"/>
          <p:cNvSpPr/>
          <p:nvPr/>
        </p:nvSpPr>
        <p:spPr>
          <a:xfrm>
            <a:off x="384810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52" name="Rectangle 37"/>
          <p:cNvSpPr/>
          <p:nvPr/>
        </p:nvSpPr>
        <p:spPr>
          <a:xfrm>
            <a:off x="3767138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" name="Group 47"/>
          <p:cNvGrpSpPr/>
          <p:nvPr/>
        </p:nvGrpSpPr>
        <p:grpSpPr>
          <a:xfrm>
            <a:off x="457200" y="4419600"/>
            <a:ext cx="4724400" cy="2055813"/>
            <a:chOff x="288" y="2784"/>
            <a:chExt cx="2976" cy="1295"/>
          </a:xfrm>
        </p:grpSpPr>
        <p:graphicFrame>
          <p:nvGraphicFramePr>
            <p:cNvPr id="26633" name="Object 7"/>
            <p:cNvGraphicFramePr/>
            <p:nvPr/>
          </p:nvGraphicFramePr>
          <p:xfrm>
            <a:off x="288" y="2784"/>
            <a:ext cx="2976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8" name="" r:id="rId10" imgW="2159000" imgH="215900" progId="Equation.3">
                    <p:embed/>
                  </p:oleObj>
                </mc:Choice>
                <mc:Fallback>
                  <p:oleObj name="" r:id="rId10" imgW="2159000" imgH="215900" progId="Equation.3">
                    <p:embed/>
                    <p:pic>
                      <p:nvPicPr>
                        <p:cNvPr id="0" name="图片 3207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88" y="2784"/>
                          <a:ext cx="2976" cy="3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4" name="Object 8"/>
            <p:cNvGraphicFramePr/>
            <p:nvPr/>
          </p:nvGraphicFramePr>
          <p:xfrm>
            <a:off x="288" y="3120"/>
            <a:ext cx="283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3" name="" r:id="rId12" imgW="1943100" imgH="215900" progId="Equation.3">
                    <p:embed/>
                  </p:oleObj>
                </mc:Choice>
                <mc:Fallback>
                  <p:oleObj name="" r:id="rId12" imgW="1943100" imgH="215900" progId="Equation.3">
                    <p:embed/>
                    <p:pic>
                      <p:nvPicPr>
                        <p:cNvPr id="0" name="图片 3212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88" y="3120"/>
                          <a:ext cx="2832" cy="3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5" name="Object 9"/>
            <p:cNvGraphicFramePr/>
            <p:nvPr/>
          </p:nvGraphicFramePr>
          <p:xfrm>
            <a:off x="288" y="3456"/>
            <a:ext cx="1968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1" name="" r:id="rId14" imgW="1447800" imgH="228600" progId="Equation.3">
                    <p:embed/>
                  </p:oleObj>
                </mc:Choice>
                <mc:Fallback>
                  <p:oleObj name="" r:id="rId14" imgW="1447800" imgH="228600" progId="Equation.3">
                    <p:embed/>
                    <p:pic>
                      <p:nvPicPr>
                        <p:cNvPr id="0" name="图片 3210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88" y="3456"/>
                          <a:ext cx="1968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6" name="Object 10"/>
            <p:cNvGraphicFramePr/>
            <p:nvPr/>
          </p:nvGraphicFramePr>
          <p:xfrm>
            <a:off x="305" y="3792"/>
            <a:ext cx="207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2" name="" r:id="rId16" imgW="1585595" imgH="215900" progId="Equation.3">
                    <p:embed/>
                  </p:oleObj>
                </mc:Choice>
                <mc:Fallback>
                  <p:oleObj name="" r:id="rId16" imgW="1585595" imgH="215900" progId="Equation.3">
                    <p:embed/>
                    <p:pic>
                      <p:nvPicPr>
                        <p:cNvPr id="0" name="图片 3211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05" y="3792"/>
                          <a:ext cx="2078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4246" name="Text Box 38"/>
          <p:cNvSpPr txBox="1"/>
          <p:nvPr/>
        </p:nvSpPr>
        <p:spPr>
          <a:xfrm>
            <a:off x="5410200" y="3962400"/>
            <a:ext cx="4495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将子句集进行归结：</a:t>
            </a:r>
            <a:r>
              <a:rPr lang="zh-CN" altLang="en-US" b="0" dirty="0">
                <a:latin typeface="Arial" panose="020B0604020202020204" pitchFamily="34" charset="0"/>
              </a:rPr>
              <a:t> </a:t>
            </a:r>
            <a:endParaRPr lang="zh-CN" altLang="en-US" b="0" dirty="0">
              <a:latin typeface="Arial" panose="020B0604020202020204" pitchFamily="34" charset="0"/>
            </a:endParaRPr>
          </a:p>
        </p:txBody>
      </p:sp>
      <p:sp>
        <p:nvSpPr>
          <p:cNvPr id="26655" name="Rectangle 40"/>
          <p:cNvSpPr/>
          <p:nvPr/>
        </p:nvSpPr>
        <p:spPr>
          <a:xfrm>
            <a:off x="3919538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56" name="Rectangle 42"/>
          <p:cNvSpPr/>
          <p:nvPr/>
        </p:nvSpPr>
        <p:spPr>
          <a:xfrm>
            <a:off x="3767138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57" name="Rectangle 44"/>
          <p:cNvSpPr/>
          <p:nvPr/>
        </p:nvSpPr>
        <p:spPr>
          <a:xfrm>
            <a:off x="4195763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3" name="Group 48"/>
          <p:cNvGrpSpPr/>
          <p:nvPr/>
        </p:nvGrpSpPr>
        <p:grpSpPr>
          <a:xfrm>
            <a:off x="5486400" y="4419600"/>
            <a:ext cx="3429000" cy="1774825"/>
            <a:chOff x="3456" y="2784"/>
            <a:chExt cx="2160" cy="1118"/>
          </a:xfrm>
        </p:grpSpPr>
        <p:graphicFrame>
          <p:nvGraphicFramePr>
            <p:cNvPr id="26630" name="Object 4"/>
            <p:cNvGraphicFramePr/>
            <p:nvPr/>
          </p:nvGraphicFramePr>
          <p:xfrm>
            <a:off x="3456" y="2784"/>
            <a:ext cx="1824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" name="" r:id="rId18" imgW="1308100" imgH="228600" progId="Equation.3">
                    <p:embed/>
                  </p:oleObj>
                </mc:Choice>
                <mc:Fallback>
                  <p:oleObj name="" r:id="rId18" imgW="1308100" imgH="228600" progId="Equation.3">
                    <p:embed/>
                    <p:pic>
                      <p:nvPicPr>
                        <p:cNvPr id="0" name="图片 3203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3456" y="2784"/>
                          <a:ext cx="1824" cy="3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1" name="Object 5"/>
            <p:cNvGraphicFramePr/>
            <p:nvPr/>
          </p:nvGraphicFramePr>
          <p:xfrm>
            <a:off x="3456" y="3168"/>
            <a:ext cx="2160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" name="" r:id="rId20" imgW="1612900" imgH="228600" progId="Equation.3">
                    <p:embed/>
                  </p:oleObj>
                </mc:Choice>
                <mc:Fallback>
                  <p:oleObj name="" r:id="rId20" imgW="1612900" imgH="228600" progId="Equation.3">
                    <p:embed/>
                    <p:pic>
                      <p:nvPicPr>
                        <p:cNvPr id="0" name="图片 3204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456" y="3168"/>
                          <a:ext cx="2160" cy="3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2" name="Object 6"/>
            <p:cNvGraphicFramePr/>
            <p:nvPr/>
          </p:nvGraphicFramePr>
          <p:xfrm>
            <a:off x="3456" y="3552"/>
            <a:ext cx="1152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6" name="" r:id="rId22" imgW="749300" imgH="228600" progId="Equation.3">
                    <p:embed/>
                  </p:oleObj>
                </mc:Choice>
                <mc:Fallback>
                  <p:oleObj name="" r:id="rId22" imgW="749300" imgH="228600" progId="Equation.3">
                    <p:embed/>
                    <p:pic>
                      <p:nvPicPr>
                        <p:cNvPr id="0" name="图片 3205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56" y="3552"/>
                          <a:ext cx="1152" cy="3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4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4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4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4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  <p:bldP spid="94213" grpId="0"/>
      <p:bldP spid="94222" grpId="0"/>
      <p:bldP spid="94229" grpId="0" animBg="1"/>
      <p:bldP spid="9424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" y="735330"/>
            <a:ext cx="8946515" cy="4787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492760"/>
            <a:ext cx="8738870" cy="5158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467360"/>
            <a:ext cx="8738235" cy="5923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085" y="564515"/>
            <a:ext cx="8753475" cy="5386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887730"/>
            <a:ext cx="8877935" cy="511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6610" y="161925"/>
            <a:ext cx="7573010" cy="6588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6324600"/>
            <a:ext cx="878840" cy="322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662305"/>
            <a:ext cx="8858250" cy="4819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3891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3.1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推理的基本概念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38916" name="Rectangle 3"/>
          <p:cNvSpPr>
            <a:spLocks noGrp="1"/>
          </p:cNvSpPr>
          <p:nvPr>
            <p:ph idx="1"/>
          </p:nvPr>
        </p:nvSpPr>
        <p:spPr>
          <a:xfrm>
            <a:off x="457200" y="908050"/>
            <a:ext cx="8435975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3.1.1  </a:t>
            </a:r>
            <a:r>
              <a:rPr lang="zh-CN" altLang="en-US" b="1" dirty="0">
                <a:latin typeface="Times New Roman" panose="02020603050405020304" pitchFamily="18" charset="0"/>
              </a:rPr>
              <a:t>推理的定义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3.1.2 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推理的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类型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3.1.3  </a:t>
            </a:r>
            <a:r>
              <a:rPr lang="zh-CN" altLang="en-US" b="1" dirty="0">
                <a:latin typeface="Times New Roman" panose="02020603050405020304" pitchFamily="18" charset="0"/>
              </a:rPr>
              <a:t>推理的方向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3.1.4  </a:t>
            </a:r>
            <a:r>
              <a:rPr lang="zh-CN" altLang="en-US" b="1" dirty="0">
                <a:latin typeface="Times New Roman" panose="02020603050405020304" pitchFamily="18" charset="0"/>
                <a:sym typeface="+mn-ea"/>
              </a:rPr>
              <a:t>推理的确定性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buSzPct val="60000"/>
              <a:buFontTx/>
              <a:buBlip>
                <a:blip r:embed="rId1"/>
              </a:buBlip>
            </a:pPr>
            <a:r>
              <a:rPr lang="en-US" altLang="zh-CN" b="1" dirty="0">
                <a:latin typeface="Times New Roman" panose="02020603050405020304" pitchFamily="18" charset="0"/>
              </a:rPr>
              <a:t>3.1.5  </a:t>
            </a:r>
            <a:r>
              <a:rPr lang="zh-CN" altLang="en-US" b="1" dirty="0">
                <a:latin typeface="Times New Roman" panose="02020603050405020304" pitchFamily="18" charset="0"/>
              </a:rPr>
              <a:t>冲突消解策略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715645"/>
            <a:ext cx="8938260" cy="5170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623570"/>
            <a:ext cx="8620125" cy="561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609600"/>
            <a:ext cx="8096250" cy="563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995045"/>
            <a:ext cx="8134350" cy="486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581025"/>
            <a:ext cx="8143875" cy="569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0" y="690245"/>
            <a:ext cx="8924925" cy="5476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" y="381000"/>
            <a:ext cx="8924290" cy="5827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grpSp>
        <p:nvGrpSpPr>
          <p:cNvPr id="70659" name="Group 1026"/>
          <p:cNvGrpSpPr/>
          <p:nvPr/>
        </p:nvGrpSpPr>
        <p:grpSpPr>
          <a:xfrm>
            <a:off x="457200" y="2362200"/>
            <a:ext cx="8001000" cy="3429000"/>
            <a:chOff x="576" y="1488"/>
            <a:chExt cx="4512" cy="2160"/>
          </a:xfrm>
        </p:grpSpPr>
        <p:sp>
          <p:nvSpPr>
            <p:cNvPr id="70662" name="AutoShape 1027"/>
            <p:cNvSpPr/>
            <p:nvPr/>
          </p:nvSpPr>
          <p:spPr>
            <a:xfrm>
              <a:off x="576" y="1488"/>
              <a:ext cx="3888" cy="2064"/>
            </a:xfrm>
            <a:prstGeom prst="rightArrowCallout">
              <a:avLst>
                <a:gd name="adj1" fmla="val 18796"/>
                <a:gd name="adj2" fmla="val 24564"/>
                <a:gd name="adj3" fmla="val 19238"/>
                <a:gd name="adj4" fmla="val 84130"/>
              </a:avLst>
            </a:prstGeom>
            <a:solidFill>
              <a:srgbClr val="CCFF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0663" name="Text Box 1028"/>
            <p:cNvSpPr txBox="1"/>
            <p:nvPr/>
          </p:nvSpPr>
          <p:spPr>
            <a:xfrm>
              <a:off x="4560" y="1501"/>
              <a:ext cx="528" cy="2147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rgbClr val="8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>
              <a:spAutoFit/>
            </a:bodyPr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归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结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演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绎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推</a:t>
              </a:r>
              <a:endParaRPr lang="zh-CN" altLang="en-US" sz="2900" dirty="0">
                <a:latin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spcBef>
                  <a:spcPct val="30000"/>
                </a:spcBef>
              </a:pPr>
              <a:r>
                <a:rPr lang="zh-CN" altLang="en-US" sz="2900" dirty="0">
                  <a:latin typeface="Arial" panose="020B0604020202020204" pitchFamily="34" charset="0"/>
                </a:rPr>
                <a:t>理</a:t>
              </a:r>
              <a:endParaRPr lang="zh-CN" altLang="en-US" sz="2900" dirty="0">
                <a:latin typeface="Arial" panose="020B0604020202020204" pitchFamily="34" charset="0"/>
              </a:endParaRPr>
            </a:p>
          </p:txBody>
        </p:sp>
      </p:grpSp>
      <p:sp>
        <p:nvSpPr>
          <p:cNvPr id="70660" name="Rectangle 1029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章  确定性推理方法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70661" name="Rectangle 1030"/>
          <p:cNvSpPr>
            <a:spLocks noGrp="1"/>
          </p:cNvSpPr>
          <p:nvPr>
            <p:ph idx="1"/>
          </p:nvPr>
        </p:nvSpPr>
        <p:spPr>
          <a:xfrm>
            <a:off x="425450" y="908050"/>
            <a:ext cx="8642350" cy="540067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3.1  </a:t>
            </a:r>
            <a:r>
              <a:rPr lang="zh-CN" altLang="en-US" sz="2800" b="1" dirty="0">
                <a:latin typeface="Times New Roman" panose="02020603050405020304" pitchFamily="18" charset="0"/>
              </a:rPr>
              <a:t>推理的基本概念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3.2  </a:t>
            </a:r>
            <a:r>
              <a:rPr lang="zh-CN" altLang="en-US" sz="2800" b="1" dirty="0">
                <a:latin typeface="Times New Roman" panose="02020603050405020304" pitchFamily="18" charset="0"/>
              </a:rPr>
              <a:t>自然演绎推理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3.3  </a:t>
            </a:r>
            <a:r>
              <a:rPr lang="zh-CN" altLang="en-US" sz="2800" b="1" dirty="0">
                <a:latin typeface="Times New Roman" panose="02020603050405020304" pitchFamily="18" charset="0"/>
              </a:rPr>
              <a:t>谓词公式化为子句集的方法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3.4  </a:t>
            </a:r>
            <a:r>
              <a:rPr lang="zh-CN" altLang="en-US" sz="2800" b="1" dirty="0">
                <a:latin typeface="Times New Roman" panose="02020603050405020304" pitchFamily="18" charset="0"/>
              </a:rPr>
              <a:t>鲁宾逊归结原理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3.5  </a:t>
            </a:r>
            <a:r>
              <a:rPr lang="zh-CN" altLang="en-US" sz="2800" b="1" dirty="0">
                <a:latin typeface="Times New Roman" panose="02020603050405020304" pitchFamily="18" charset="0"/>
              </a:rPr>
              <a:t>归结反演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3.6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应用归结反演求解问题</a:t>
            </a:r>
            <a:r>
              <a:rPr lang="zh-CN" altLang="en-US" sz="2800" b="1" dirty="0"/>
              <a:t> </a:t>
            </a:r>
            <a:endParaRPr lang="zh-CN" alt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2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27653" name="Rectangle 1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3.6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应用归结原理求解问题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7654" name="Rectangle 14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zh-CN" altLang="en-US" sz="2600" b="1" dirty="0">
                <a:latin typeface="Times New Roman" panose="02020603050405020304" pitchFamily="18" charset="0"/>
              </a:rPr>
              <a:t>应用归结原理求解问题的步骤：</a:t>
            </a:r>
            <a:endParaRPr lang="zh-CN" altLang="en-US" sz="26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）已知前提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用谓词公式表示，并化为子句集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；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）把待求解的问题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Q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用谓词公式表示，并否定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Q</a:t>
            </a:r>
            <a:r>
              <a:rPr lang="zh-CN" altLang="en-US" sz="2400" b="1" dirty="0">
                <a:latin typeface="Times New Roman" panose="02020603050405020304" pitchFamily="18" charset="0"/>
              </a:rPr>
              <a:t>，再与 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ANSWER </a:t>
            </a:r>
            <a:r>
              <a:rPr lang="zh-CN" altLang="en-US" sz="2400" b="1" dirty="0">
                <a:latin typeface="Times New Roman" panose="02020603050405020304" pitchFamily="18" charset="0"/>
              </a:rPr>
              <a:t>构成析取式（</a:t>
            </a:r>
            <a:r>
              <a:rPr lang="en-US" altLang="zh-CN" sz="2600" b="1" dirty="0">
                <a:solidFill>
                  <a:schemeClr val="accent2"/>
                </a:solidFill>
              </a:rPr>
              <a:t>﹁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Q </a:t>
            </a:r>
            <a:r>
              <a:rPr lang="en-US" altLang="en-US" sz="2600" b="1" dirty="0">
                <a:solidFill>
                  <a:schemeClr val="accent2"/>
                </a:solidFill>
              </a:rPr>
              <a:t>∨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ANSWER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）；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7655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7656" name="Group 15"/>
          <p:cNvGrpSpPr/>
          <p:nvPr/>
        </p:nvGrpSpPr>
        <p:grpSpPr>
          <a:xfrm>
            <a:off x="228600" y="3200400"/>
            <a:ext cx="8534400" cy="968375"/>
            <a:chOff x="144" y="2016"/>
            <a:chExt cx="5376" cy="610"/>
          </a:xfrm>
        </p:grpSpPr>
        <p:sp>
          <p:nvSpPr>
            <p:cNvPr id="27661" name="Rectangle 10"/>
            <p:cNvSpPr/>
            <p:nvPr/>
          </p:nvSpPr>
          <p:spPr>
            <a:xfrm>
              <a:off x="144" y="2016"/>
              <a:ext cx="5376" cy="6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342900" indent="-342900"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zh-CN" altLang="en-US" sz="24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）把（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﹁ 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Q</a:t>
              </a:r>
              <a:r>
                <a:rPr lang="en-US" altLang="en-US" sz="2400" dirty="0">
                  <a:latin typeface="Times New Roman" panose="02020603050405020304" pitchFamily="18" charset="0"/>
                </a:rPr>
                <a:t>∨ 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ANSWER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）</a:t>
              </a:r>
              <a:r>
                <a:rPr lang="zh-CN" altLang="en-US" dirty="0">
                  <a:latin typeface="Arial" panose="020B0604020202020204" pitchFamily="34" charset="0"/>
                </a:rPr>
                <a:t> 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化为子句集，并入到子句集 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S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中，得到子句集      ；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7651" name="Object 1025"/>
            <p:cNvGraphicFramePr/>
            <p:nvPr/>
          </p:nvGraphicFramePr>
          <p:xfrm>
            <a:off x="1840" y="2352"/>
            <a:ext cx="22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0" name="" r:id="rId1" imgW="165100" imgH="203200" progId="Equation.3">
                    <p:embed/>
                  </p:oleObj>
                </mc:Choice>
                <mc:Fallback>
                  <p:oleObj name="" r:id="rId1" imgW="165100" imgH="203200" progId="Equation.3">
                    <p:embed/>
                    <p:pic>
                      <p:nvPicPr>
                        <p:cNvPr id="0" name="图片 3219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CC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840" y="2352"/>
                          <a:ext cx="224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7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7658" name="Group 12"/>
          <p:cNvGrpSpPr/>
          <p:nvPr/>
        </p:nvGrpSpPr>
        <p:grpSpPr>
          <a:xfrm>
            <a:off x="228600" y="4191000"/>
            <a:ext cx="5257800" cy="530225"/>
            <a:chOff x="144" y="2640"/>
            <a:chExt cx="3024" cy="334"/>
          </a:xfrm>
        </p:grpSpPr>
        <p:sp>
          <p:nvSpPr>
            <p:cNvPr id="27660" name="Rectangle 9"/>
            <p:cNvSpPr/>
            <p:nvPr/>
          </p:nvSpPr>
          <p:spPr>
            <a:xfrm>
              <a:off x="144" y="2640"/>
              <a:ext cx="3024" cy="3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342900" indent="-342900"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zh-CN" altLang="en-US" sz="24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4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）对       应用归结原理进行归结；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7650" name="Object 1024"/>
            <p:cNvGraphicFramePr/>
            <p:nvPr/>
          </p:nvGraphicFramePr>
          <p:xfrm>
            <a:off x="910" y="2688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" name="" r:id="rId3" imgW="165100" imgH="203200" progId="Equation.3">
                    <p:embed/>
                  </p:oleObj>
                </mc:Choice>
                <mc:Fallback>
                  <p:oleObj name="" r:id="rId3" imgW="165100" imgH="203200" progId="Equation.3">
                    <p:embed/>
                    <p:pic>
                      <p:nvPicPr>
                        <p:cNvPr id="0" name="图片 3223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CC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10" y="2688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9" name="Rectangle 8"/>
          <p:cNvSpPr/>
          <p:nvPr/>
        </p:nvSpPr>
        <p:spPr>
          <a:xfrm>
            <a:off x="228600" y="4800600"/>
            <a:ext cx="8305800" cy="53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</a:rPr>
              <a:t>）若得到归结式 </a:t>
            </a:r>
            <a:r>
              <a:rPr lang="en-US" altLang="zh-CN" sz="2400" i="1" dirty="0">
                <a:latin typeface="Times New Roman" panose="02020603050405020304" pitchFamily="18" charset="0"/>
              </a:rPr>
              <a:t>ANSWER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，则答案就在 </a:t>
            </a:r>
            <a:r>
              <a:rPr lang="en-US" altLang="zh-CN" sz="2400" i="1" dirty="0">
                <a:latin typeface="Times New Roman" panose="02020603050405020304" pitchFamily="18" charset="0"/>
              </a:rPr>
              <a:t>ANSWER </a:t>
            </a:r>
            <a:r>
              <a:rPr lang="zh-CN" altLang="en-US" sz="2400" dirty="0">
                <a:latin typeface="Times New Roman" panose="02020603050405020304" pitchFamily="18" charset="0"/>
              </a:rPr>
              <a:t>中。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81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43012" name="Rectangle 4"/>
          <p:cNvSpPr>
            <a:spLocks noGrp="1" noChangeArrowheads="1"/>
          </p:cNvSpPr>
          <p:nvPr>
            <p:ph idx="1"/>
          </p:nvPr>
        </p:nvSpPr>
        <p:spPr>
          <a:xfrm>
            <a:off x="403225" y="1212850"/>
            <a:ext cx="8283575" cy="4121150"/>
          </a:xfrm>
          <a:gradFill rotWithShape="0">
            <a:gsLst>
              <a:gs pos="0">
                <a:srgbClr val="CCFFFF"/>
              </a:gs>
              <a:gs pos="50000">
                <a:schemeClr val="bg1"/>
              </a:gs>
              <a:gs pos="100000">
                <a:srgbClr val="CCFFFF"/>
              </a:gs>
            </a:gsLst>
            <a:lin ang="5400000" scaled="1"/>
          </a:gradFill>
          <a:ln>
            <a:solidFill>
              <a:srgbClr val="00808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例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3.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已知：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：王（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Wang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）先生是小李（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）的老师。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  ：小李与小张（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Zhang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）是同班同学。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  ：如果  与  是同班同学，则  的老师也是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        的老师。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83" name="Rectangle 14"/>
          <p:cNvSpPr/>
          <p:nvPr/>
        </p:nvSpPr>
        <p:spPr>
          <a:xfrm>
            <a:off x="685800" y="4419600"/>
            <a:ext cx="4572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sz="2800" b="0" dirty="0">
                <a:latin typeface="宋体" panose="02010600030101010101" pitchFamily="2" charset="-122"/>
              </a:rPr>
              <a:t>求：小张的老师是谁？</a:t>
            </a:r>
            <a:r>
              <a:rPr lang="zh-CN" altLang="en-US" sz="2800" b="0" dirty="0">
                <a:latin typeface="Arial" panose="020B0604020202020204" pitchFamily="34" charset="0"/>
              </a:rPr>
              <a:t> </a:t>
            </a:r>
            <a:endParaRPr lang="zh-CN" altLang="en-US" sz="2800" b="0" dirty="0">
              <a:latin typeface="Arial" panose="020B0604020202020204" pitchFamily="34" charset="0"/>
            </a:endParaRPr>
          </a:p>
        </p:txBody>
      </p:sp>
      <p:sp>
        <p:nvSpPr>
          <p:cNvPr id="2868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3.6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应用归结原理求解问题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8685" name="Rectangle 6"/>
          <p:cNvSpPr/>
          <p:nvPr/>
        </p:nvSpPr>
        <p:spPr>
          <a:xfrm>
            <a:off x="4491038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28674" name="Object 1024"/>
          <p:cNvGraphicFramePr/>
          <p:nvPr/>
        </p:nvGraphicFramePr>
        <p:xfrm>
          <a:off x="825500" y="1828800"/>
          <a:ext cx="393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" r:id="rId2" imgW="165100" imgH="215900" progId="Equation.3">
                  <p:embed/>
                </p:oleObj>
              </mc:Choice>
              <mc:Fallback>
                <p:oleObj name="" r:id="rId2" imgW="165100" imgH="215900" progId="Equation.3">
                  <p:embed/>
                  <p:pic>
                    <p:nvPicPr>
                      <p:cNvPr id="0" name="图片 321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5500" y="1828800"/>
                        <a:ext cx="393700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1025"/>
          <p:cNvGraphicFramePr/>
          <p:nvPr/>
        </p:nvGraphicFramePr>
        <p:xfrm>
          <a:off x="795338" y="2438400"/>
          <a:ext cx="4238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4" imgW="177800" imgH="215265" progId="Equation.3">
                  <p:embed/>
                </p:oleObj>
              </mc:Choice>
              <mc:Fallback>
                <p:oleObj name="" r:id="rId4" imgW="177800" imgH="215265" progId="Equation.3">
                  <p:embed/>
                  <p:pic>
                    <p:nvPicPr>
                      <p:cNvPr id="0" name="图片 32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5338" y="2438400"/>
                        <a:ext cx="423862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1026"/>
          <p:cNvGraphicFramePr/>
          <p:nvPr/>
        </p:nvGraphicFramePr>
        <p:xfrm>
          <a:off x="795338" y="3016250"/>
          <a:ext cx="42386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" r:id="rId6" imgW="177800" imgH="227965" progId="Equation.3">
                  <p:embed/>
                </p:oleObj>
              </mc:Choice>
              <mc:Fallback>
                <p:oleObj name="" r:id="rId6" imgW="177800" imgH="227965" progId="Equation.3">
                  <p:embed/>
                  <p:pic>
                    <p:nvPicPr>
                      <p:cNvPr id="0" name="图片 32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338" y="3016250"/>
                        <a:ext cx="423862" cy="56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6" name="Rectangle 10"/>
          <p:cNvSpPr/>
          <p:nvPr/>
        </p:nvSpPr>
        <p:spPr>
          <a:xfrm>
            <a:off x="4510088" y="33575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28677" name="Object 1027"/>
          <p:cNvGraphicFramePr/>
          <p:nvPr/>
        </p:nvGraphicFramePr>
        <p:xfrm>
          <a:off x="2251075" y="3124200"/>
          <a:ext cx="2635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8" imgW="127000" imgH="139700" progId="Equation.3">
                  <p:embed/>
                </p:oleObj>
              </mc:Choice>
              <mc:Fallback>
                <p:oleObj name="" r:id="rId8" imgW="127000" imgH="139700" progId="Equation.3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51075" y="3124200"/>
                        <a:ext cx="263525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1028"/>
          <p:cNvGraphicFramePr/>
          <p:nvPr/>
        </p:nvGraphicFramePr>
        <p:xfrm>
          <a:off x="5451475" y="3124200"/>
          <a:ext cx="2635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10" imgW="127000" imgH="139700" progId="Equation.3">
                  <p:embed/>
                </p:oleObj>
              </mc:Choice>
              <mc:Fallback>
                <p:oleObj name="" r:id="rId10" imgW="127000" imgH="139700" progId="Equation.3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51475" y="3124200"/>
                        <a:ext cx="263525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1029"/>
          <p:cNvGraphicFramePr/>
          <p:nvPr/>
        </p:nvGraphicFramePr>
        <p:xfrm>
          <a:off x="7467600" y="3124200"/>
          <a:ext cx="2905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" r:id="rId12" imgW="139700" imgH="165100" progId="Equation.3">
                  <p:embed/>
                </p:oleObj>
              </mc:Choice>
              <mc:Fallback>
                <p:oleObj name="" r:id="rId12" imgW="139700" imgH="165100" progId="Equation.3">
                  <p:embed/>
                  <p:pic>
                    <p:nvPicPr>
                      <p:cNvPr id="0" name="图片 322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67600" y="3124200"/>
                        <a:ext cx="290513" cy="360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1030"/>
          <p:cNvGraphicFramePr/>
          <p:nvPr/>
        </p:nvGraphicFramePr>
        <p:xfrm>
          <a:off x="2743200" y="3124200"/>
          <a:ext cx="2905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" r:id="rId14" imgW="139700" imgH="165100" progId="Equation.3">
                  <p:embed/>
                </p:oleObj>
              </mc:Choice>
              <mc:Fallback>
                <p:oleObj name="" r:id="rId14" imgW="139700" imgH="165100" progId="Equation.3">
                  <p:embed/>
                  <p:pic>
                    <p:nvPicPr>
                      <p:cNvPr id="0" name="图片 322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43200" y="3124200"/>
                        <a:ext cx="290513" cy="360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708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ja-JP" altLang="en-US" b="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b="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sp>
        <p:nvSpPr>
          <p:cNvPr id="2970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3.6  </a:t>
            </a:r>
            <a:r>
              <a:rPr lang="zh-CN" altLang="en-US" sz="3600" b="0" dirty="0">
                <a:latin typeface="Times New Roman" panose="02020603050405020304" pitchFamily="18" charset="0"/>
                <a:ea typeface="黑体" panose="02010609060101010101" pitchFamily="2" charset="-122"/>
              </a:rPr>
              <a:t>应用归结原理求解问题</a:t>
            </a:r>
            <a:endParaRPr lang="zh-CN" altLang="en-US" sz="3600" b="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4040" name="Rectangle 8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264150"/>
          </a:xfrm>
          <a:solidFill>
            <a:srgbClr val="E7FFE7">
              <a:alpha val="100000"/>
            </a:srgbClr>
          </a:solidFill>
          <a:ln>
            <a:solidFill>
              <a:srgbClr val="808080">
                <a:alpha val="100000"/>
              </a:srgbClr>
            </a:solidFill>
            <a:miter/>
          </a:ln>
        </p:spPr>
        <p:txBody>
          <a:bodyPr vert="horz" wrap="square" lIns="91440" tIns="45720" rIns="91440" bIns="45720" anchor="t"/>
          <a:p>
            <a:pPr marL="0" indent="0" algn="just" eaLnBrk="1" hangingPunct="1">
              <a:buBlip>
                <a:blip r:embed="rId1"/>
              </a:buBlip>
            </a:pPr>
            <a:r>
              <a:rPr lang="en-US" altLang="zh-CN" sz="2600" b="1" dirty="0">
                <a:latin typeface="宋体" panose="02010600030101010101" pitchFamily="2" charset="-122"/>
              </a:rPr>
              <a:t> </a:t>
            </a:r>
            <a:r>
              <a:rPr lang="zh-CN" altLang="en-US" sz="2600" b="1" dirty="0">
                <a:latin typeface="宋体" panose="02010600030101010101" pitchFamily="2" charset="-122"/>
              </a:rPr>
              <a:t>解：</a:t>
            </a:r>
            <a:endParaRPr lang="zh-CN" altLang="en-US" sz="2600" b="1" dirty="0">
              <a:latin typeface="宋体" panose="02010600030101010101" pitchFamily="2" charset="-122"/>
            </a:endParaRPr>
          </a:p>
          <a:p>
            <a:pPr marL="0" indent="0" algn="just" eaLnBrk="1" hangingPunct="1">
              <a:buFont typeface="Wingdings" panose="05000000000000000000" pitchFamily="2" charset="2"/>
              <a:buChar char="§"/>
            </a:pPr>
            <a:r>
              <a:rPr lang="zh-CN" altLang="en-US" sz="2600" b="1" dirty="0">
                <a:solidFill>
                  <a:schemeClr val="folHlink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folHlink"/>
                </a:solidFill>
                <a:latin typeface="宋体" panose="02010600030101010101" pitchFamily="2" charset="-122"/>
              </a:rPr>
              <a:t>定义谓词</a:t>
            </a:r>
            <a:r>
              <a:rPr lang="zh-CN" altLang="en-US" sz="2400" b="1" dirty="0">
                <a:latin typeface="宋体" panose="02010600030101010101" pitchFamily="2" charset="-122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>
              <a:buNone/>
            </a:pP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zh-CN" altLang="en-US" sz="2600" dirty="0"/>
          </a:p>
        </p:txBody>
      </p:sp>
      <p:sp>
        <p:nvSpPr>
          <p:cNvPr id="29711" name="Rectangle 10"/>
          <p:cNvSpPr/>
          <p:nvPr/>
        </p:nvSpPr>
        <p:spPr>
          <a:xfrm>
            <a:off x="4338638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" name="Group 25"/>
          <p:cNvGrpSpPr/>
          <p:nvPr/>
        </p:nvGrpSpPr>
        <p:grpSpPr>
          <a:xfrm>
            <a:off x="533400" y="1905000"/>
            <a:ext cx="5257800" cy="1039813"/>
            <a:chOff x="336" y="1200"/>
            <a:chExt cx="3312" cy="655"/>
          </a:xfrm>
        </p:grpSpPr>
        <p:sp>
          <p:nvSpPr>
            <p:cNvPr id="29718" name="Rectangle 16"/>
            <p:cNvSpPr/>
            <p:nvPr/>
          </p:nvSpPr>
          <p:spPr>
            <a:xfrm>
              <a:off x="768" y="1200"/>
              <a:ext cx="2880" cy="6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en-US" altLang="zh-CN" sz="2400" b="0" dirty="0">
                  <a:latin typeface="宋体" panose="02010600030101010101" pitchFamily="2" charset="-122"/>
                </a:rPr>
                <a:t> </a:t>
              </a:r>
              <a:r>
                <a:rPr lang="zh-CN" altLang="en-US" sz="2400" b="0" dirty="0">
                  <a:latin typeface="宋体" panose="02010600030101010101" pitchFamily="2" charset="-122"/>
                </a:rPr>
                <a:t>：  是   的老师。</a:t>
              </a:r>
              <a:endPara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</a:pPr>
              <a:r>
                <a:rPr lang="zh-CN" altLang="en-US" sz="2400" b="0" dirty="0">
                  <a:latin typeface="宋体" panose="02010600030101010101" pitchFamily="2" charset="-122"/>
                </a:rPr>
                <a:t> ：  与   是同班同学</a:t>
              </a:r>
              <a:r>
                <a:rPr lang="zh-CN" altLang="en-US" sz="3000" b="0" dirty="0">
                  <a:latin typeface="宋体" panose="02010600030101010101" pitchFamily="2" charset="-122"/>
                </a:rPr>
                <a:t>。</a:t>
              </a:r>
              <a:endParaRPr lang="zh-CN" altLang="en-US" sz="3000" b="0" dirty="0">
                <a:latin typeface="宋体" panose="02010600030101010101" pitchFamily="2" charset="-122"/>
              </a:endParaRPr>
            </a:p>
          </p:txBody>
        </p:sp>
        <p:graphicFrame>
          <p:nvGraphicFramePr>
            <p:cNvPr id="29702" name="Object 1028"/>
            <p:cNvGraphicFramePr/>
            <p:nvPr/>
          </p:nvGraphicFramePr>
          <p:xfrm>
            <a:off x="336" y="1248"/>
            <a:ext cx="57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" name="" r:id="rId2" imgW="469900" imgH="203200" progId="Equation.3">
                    <p:embed/>
                  </p:oleObj>
                </mc:Choice>
                <mc:Fallback>
                  <p:oleObj name="" r:id="rId2" imgW="469900" imgH="203200" progId="Equation.3">
                    <p:embed/>
                    <p:pic>
                      <p:nvPicPr>
                        <p:cNvPr id="0" name="图片 3215"/>
                        <p:cNvPicPr/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000000"/>
                            </a:clrFrom>
                            <a:clrTo>
                              <a:srgbClr val="0000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6" y="1248"/>
                          <a:ext cx="579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3" name="Object 1029"/>
            <p:cNvGraphicFramePr/>
            <p:nvPr/>
          </p:nvGraphicFramePr>
          <p:xfrm>
            <a:off x="336" y="1584"/>
            <a:ext cx="59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7" name="" r:id="rId4" imgW="481965" imgH="203200" progId="Equation.3">
                    <p:embed/>
                  </p:oleObj>
                </mc:Choice>
                <mc:Fallback>
                  <p:oleObj name="" r:id="rId4" imgW="481965" imgH="203200" progId="Equation.3">
                    <p:embed/>
                    <p:pic>
                      <p:nvPicPr>
                        <p:cNvPr id="0" name="图片 3216"/>
                        <p:cNvPicPr/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000000"/>
                            </a:clrFrom>
                            <a:clrTo>
                              <a:srgbClr val="0000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6" y="1584"/>
                          <a:ext cx="594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4" name="Object 1030"/>
            <p:cNvGraphicFramePr/>
            <p:nvPr/>
          </p:nvGraphicFramePr>
          <p:xfrm>
            <a:off x="1056" y="1632"/>
            <a:ext cx="171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2" name="" r:id="rId6" imgW="127000" imgH="139700" progId="Equation.3">
                    <p:embed/>
                  </p:oleObj>
                </mc:Choice>
                <mc:Fallback>
                  <p:oleObj name="" r:id="rId6" imgW="127000" imgH="139700" progId="Equation.3">
                    <p:embed/>
                    <p:pic>
                      <p:nvPicPr>
                        <p:cNvPr id="0" name="图片 323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56" y="1632"/>
                          <a:ext cx="171" cy="1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5" name="Object 1031"/>
            <p:cNvGraphicFramePr/>
            <p:nvPr/>
          </p:nvGraphicFramePr>
          <p:xfrm>
            <a:off x="1584" y="1248"/>
            <a:ext cx="188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4" name="" r:id="rId8" imgW="139700" imgH="165100" progId="Equation.3">
                    <p:embed/>
                  </p:oleObj>
                </mc:Choice>
                <mc:Fallback>
                  <p:oleObj name="" r:id="rId8" imgW="139700" imgH="165100" progId="Equation.3">
                    <p:embed/>
                    <p:pic>
                      <p:nvPicPr>
                        <p:cNvPr id="0" name="图片 323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584" y="1248"/>
                          <a:ext cx="188" cy="2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6" name="Object 1032"/>
            <p:cNvGraphicFramePr/>
            <p:nvPr/>
          </p:nvGraphicFramePr>
          <p:xfrm>
            <a:off x="1104" y="1248"/>
            <a:ext cx="171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5" name="" r:id="rId10" imgW="127000" imgH="139700" progId="Equation.3">
                    <p:embed/>
                  </p:oleObj>
                </mc:Choice>
                <mc:Fallback>
                  <p:oleObj name="" r:id="rId10" imgW="127000" imgH="139700" progId="Equation.3">
                    <p:embed/>
                    <p:pic>
                      <p:nvPicPr>
                        <p:cNvPr id="0" name="图片 323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104" y="1248"/>
                          <a:ext cx="171" cy="1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7" name="Object 1033"/>
            <p:cNvGraphicFramePr/>
            <p:nvPr/>
          </p:nvGraphicFramePr>
          <p:xfrm>
            <a:off x="1584" y="1632"/>
            <a:ext cx="188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9" name="" r:id="rId11" imgW="139700" imgH="165100" progId="Equation.3">
                    <p:embed/>
                  </p:oleObj>
                </mc:Choice>
                <mc:Fallback>
                  <p:oleObj name="" r:id="rId11" imgW="139700" imgH="165100" progId="Equation.3">
                    <p:embed/>
                    <p:pic>
                      <p:nvPicPr>
                        <p:cNvPr id="0" name="图片 323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584" y="1632"/>
                          <a:ext cx="188" cy="2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049" name="Text Box 17"/>
          <p:cNvSpPr txBox="1"/>
          <p:nvPr/>
        </p:nvSpPr>
        <p:spPr>
          <a:xfrm>
            <a:off x="228600" y="2971800"/>
            <a:ext cx="6705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zh-CN" sz="2400" b="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把已知前提表示成谓词公式</a:t>
            </a:r>
            <a:r>
              <a:rPr lang="zh-CN" altLang="en-US" sz="2400" dirty="0">
                <a:latin typeface="宋体" panose="02010600030101010101" pitchFamily="2" charset="-122"/>
              </a:rPr>
              <a:t>：</a:t>
            </a:r>
            <a:r>
              <a:rPr lang="zh-CN" altLang="en-US" b="0" dirty="0">
                <a:latin typeface="Arial" panose="020B0604020202020204" pitchFamily="34" charset="0"/>
              </a:rPr>
              <a:t> </a:t>
            </a:r>
            <a:endParaRPr lang="zh-CN" altLang="en-US" b="0" dirty="0">
              <a:latin typeface="Arial" panose="020B0604020202020204" pitchFamily="34" charset="0"/>
            </a:endParaRPr>
          </a:p>
        </p:txBody>
      </p:sp>
      <p:sp>
        <p:nvSpPr>
          <p:cNvPr id="29714" name="Rectangle 21"/>
          <p:cNvSpPr/>
          <p:nvPr/>
        </p:nvSpPr>
        <p:spPr>
          <a:xfrm>
            <a:off x="3100388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92512" name="Object 1024"/>
          <p:cNvGraphicFramePr/>
          <p:nvPr/>
        </p:nvGraphicFramePr>
        <p:xfrm>
          <a:off x="533400" y="3513138"/>
          <a:ext cx="22098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" name="" r:id="rId12" imgW="1078865" imgH="215900" progId="Equation.3">
                  <p:embed/>
                </p:oleObj>
              </mc:Choice>
              <mc:Fallback>
                <p:oleObj name="" r:id="rId12" imgW="1078865" imgH="215900" progId="Equation.3">
                  <p:embed/>
                  <p:pic>
                    <p:nvPicPr>
                      <p:cNvPr id="0" name="图片 323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3400" y="3513138"/>
                        <a:ext cx="2209800" cy="449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13" name="Object 1025"/>
          <p:cNvGraphicFramePr/>
          <p:nvPr/>
        </p:nvGraphicFramePr>
        <p:xfrm>
          <a:off x="533400" y="4000500"/>
          <a:ext cx="24384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" r:id="rId14" imgW="1155065" imgH="215900" progId="Equation.3">
                  <p:embed/>
                </p:oleObj>
              </mc:Choice>
              <mc:Fallback>
                <p:oleObj name="" r:id="rId14" imgW="1155065" imgH="215900" progId="Equation.3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3400" y="4000500"/>
                        <a:ext cx="2438400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14" name="Object 1026"/>
          <p:cNvGraphicFramePr/>
          <p:nvPr/>
        </p:nvGraphicFramePr>
        <p:xfrm>
          <a:off x="533400" y="4495800"/>
          <a:ext cx="60960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" r:id="rId16" imgW="2946400" imgH="228600" progId="Equation.3">
                  <p:embed/>
                </p:oleObj>
              </mc:Choice>
              <mc:Fallback>
                <p:oleObj name="" r:id="rId16" imgW="2946400" imgH="228600" progId="Equation.3">
                  <p:embed/>
                  <p:pic>
                    <p:nvPicPr>
                      <p:cNvPr id="0" name="图片 323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3400" y="4495800"/>
                        <a:ext cx="6096000" cy="473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4" name="Text Box 22"/>
          <p:cNvSpPr txBox="1"/>
          <p:nvPr/>
        </p:nvSpPr>
        <p:spPr>
          <a:xfrm>
            <a:off x="304800" y="5029200"/>
            <a:ext cx="8839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zh-CN" sz="2400" b="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把目标表示成谓词公式，并把它否定后与 </a:t>
            </a:r>
            <a:r>
              <a: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ANSWER </a:t>
            </a:r>
            <a:r>
              <a:rPr lang="zh-CN" altLang="en-US" sz="2400" dirty="0">
                <a:solidFill>
                  <a:schemeClr val="folHlink"/>
                </a:solidFill>
                <a:latin typeface="宋体" panose="02010600030101010101" pitchFamily="2" charset="-122"/>
              </a:rPr>
              <a:t>析取：</a:t>
            </a:r>
            <a:r>
              <a:rPr lang="zh-CN" altLang="en-US" sz="2400" b="0" dirty="0">
                <a:latin typeface="Arial" panose="020B0604020202020204" pitchFamily="34" charset="0"/>
              </a:rPr>
              <a:t> </a:t>
            </a:r>
            <a:endParaRPr lang="zh-CN" altLang="en-US" sz="2400" b="0" dirty="0">
              <a:latin typeface="Arial" panose="020B0604020202020204" pitchFamily="34" charset="0"/>
            </a:endParaRPr>
          </a:p>
        </p:txBody>
      </p:sp>
      <p:sp>
        <p:nvSpPr>
          <p:cNvPr id="29716" name="Rectangle 24"/>
          <p:cNvSpPr/>
          <p:nvPr/>
        </p:nvSpPr>
        <p:spPr>
          <a:xfrm>
            <a:off x="333375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92515" name="Object 1027"/>
          <p:cNvGraphicFramePr/>
          <p:nvPr/>
        </p:nvGraphicFramePr>
        <p:xfrm>
          <a:off x="609600" y="5562600"/>
          <a:ext cx="54864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" name="" r:id="rId18" imgW="2476500" imgH="203200" progId="Equation.3">
                  <p:embed/>
                </p:oleObj>
              </mc:Choice>
              <mc:Fallback>
                <p:oleObj name="" r:id="rId18" imgW="2476500" imgH="203200" progId="Equation.3">
                  <p:embed/>
                  <p:pic>
                    <p:nvPicPr>
                      <p:cNvPr id="0" name="图片 323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9600" y="5562600"/>
                        <a:ext cx="5486400" cy="442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8" name="Rectangle 26"/>
          <p:cNvSpPr>
            <a:spLocks noChangeArrowheads="1"/>
          </p:cNvSpPr>
          <p:nvPr/>
        </p:nvSpPr>
        <p:spPr bwMode="auto">
          <a:xfrm>
            <a:off x="2613025" y="914400"/>
            <a:ext cx="6302375" cy="2133600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50000">
                <a:schemeClr val="bg1"/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rgbClr val="008080"/>
            </a:solidFill>
            <a:miter lim="800000"/>
          </a:ln>
          <a:effectLst/>
        </p:spPr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2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200" b="1" i="0" u="none" strike="noStrike" kern="120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：王（</a:t>
            </a:r>
            <a:r>
              <a:rPr kumimoji="0" lang="en-US" altLang="zh-CN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Wang</a:t>
            </a: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）先生是小李（</a:t>
            </a:r>
            <a:r>
              <a:rPr kumimoji="0" lang="en-US" altLang="zh-CN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Li</a:t>
            </a: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）的老师。</a:t>
            </a:r>
            <a:endParaRPr kumimoji="0" lang="zh-CN" altLang="en-US" sz="2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2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</a:t>
            </a:r>
            <a:r>
              <a:rPr kumimoji="0" lang="en-US" altLang="zh-CN" sz="2200" b="1" i="0" u="none" strike="noStrike" kern="120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：小李与小张（</a:t>
            </a:r>
            <a:r>
              <a:rPr kumimoji="0" lang="en-US" altLang="zh-CN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Zhang</a:t>
            </a: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）是同班同学。</a:t>
            </a:r>
            <a:endParaRPr kumimoji="0" lang="zh-CN" altLang="en-US" sz="2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2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</a:t>
            </a:r>
            <a:r>
              <a:rPr kumimoji="0" lang="en-US" altLang="zh-CN" sz="2200" b="1" i="0" u="none" strike="noStrike" kern="120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：如果 </a:t>
            </a:r>
            <a:r>
              <a:rPr kumimoji="0" lang="en-US" altLang="zh-CN" sz="22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与 </a:t>
            </a:r>
            <a:r>
              <a:rPr kumimoji="0" lang="en-US" altLang="zh-CN" sz="22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 </a:t>
            </a: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是同班同学，则 </a:t>
            </a:r>
            <a:r>
              <a:rPr kumimoji="0" lang="en-US" altLang="zh-CN" sz="22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的老师也是 </a:t>
            </a:r>
            <a:r>
              <a:rPr kumimoji="0" lang="en-US" altLang="zh-CN" sz="22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</a:t>
            </a: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  </a:t>
            </a:r>
            <a:endParaRPr kumimoji="0" lang="zh-CN" altLang="en-US" sz="2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老师。</a:t>
            </a:r>
            <a:endParaRPr kumimoji="0" lang="zh-CN" altLang="en-US" sz="2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求：小张的老师是谁？</a:t>
            </a:r>
            <a:endParaRPr kumimoji="0" lang="zh-CN" altLang="en-US" sz="2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4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11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2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2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0" grpId="0" build="p"/>
      <p:bldP spid="44049" grpId="0"/>
      <p:bldP spid="44054" grpId="0"/>
      <p:bldP spid="44058" grpId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7877,&quot;width&quot;:13715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7020,&quot;width&quot;:8070}"/>
</p:tagLst>
</file>

<file path=ppt/tags/tag13.xml><?xml version="1.0" encoding="utf-8"?>
<p:tagLst xmlns:p="http://schemas.openxmlformats.org/presentationml/2006/main">
  <p:tag name="COMMONDATA" val="eyJoZGlkIjoiNmMxMjI4NWVjZGM2ZGFlOTIxOThlODdjZWM5MjZiYWM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9652</Words>
  <Application>WPS 演示</Application>
  <PresentationFormat>全屏显示(4:3)</PresentationFormat>
  <Paragraphs>1015</Paragraphs>
  <Slides>102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10</vt:i4>
      </vt:variant>
      <vt:variant>
        <vt:lpstr>嵌入 OLE 服务器</vt:lpstr>
      </vt:variant>
      <vt:variant>
        <vt:i4>169</vt:i4>
      </vt:variant>
      <vt:variant>
        <vt:lpstr>幻灯片标题</vt:lpstr>
      </vt:variant>
      <vt:variant>
        <vt:i4>102</vt:i4>
      </vt:variant>
    </vt:vector>
  </HeadingPairs>
  <TitlesOfParts>
    <vt:vector size="294" baseType="lpstr">
      <vt:lpstr>Arial</vt:lpstr>
      <vt:lpstr>宋体</vt:lpstr>
      <vt:lpstr>Wingdings</vt:lpstr>
      <vt:lpstr>MS PGothic</vt:lpstr>
      <vt:lpstr>Times New Roman</vt:lpstr>
      <vt:lpstr>黑体</vt:lpstr>
      <vt:lpstr>华文琥珀</vt:lpstr>
      <vt:lpstr>楷体_GB2312</vt:lpstr>
      <vt:lpstr>新宋体</vt:lpstr>
      <vt:lpstr>微软雅黑</vt:lpstr>
      <vt:lpstr>Arial Unicode MS</vt:lpstr>
      <vt:lpstr>隶书</vt:lpstr>
      <vt:lpstr>Wingdings</vt:lpstr>
      <vt:lpstr>wasedaSample5</vt:lpstr>
      <vt:lpstr>1_wasedaSample5</vt:lpstr>
      <vt:lpstr>2_wasedaSample5</vt:lpstr>
      <vt:lpstr>3_wasedaSample5</vt:lpstr>
      <vt:lpstr>4_wasedaSample5</vt:lpstr>
      <vt:lpstr>5_wasedaSample5</vt:lpstr>
      <vt:lpstr>6_wasedaSample5</vt:lpstr>
      <vt:lpstr>7_wasedaSample5</vt:lpstr>
      <vt:lpstr>8_wasedaSample5</vt:lpstr>
      <vt:lpstr>9_wasedaSample5</vt:lpstr>
      <vt:lpstr>SmartDraw.2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SmartDraw.2</vt:lpstr>
      <vt:lpstr>Equation.3</vt:lpstr>
      <vt:lpstr>Equation.3</vt:lpstr>
      <vt:lpstr>SmartDraw.2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SmartDraw.2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SmartDraw.2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SmartDraw.2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SmartDraw.2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SmartDraw.2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SmartDraw.2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SmartDraw.2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SmartDraw.2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第 3 章   确定性推理方法</vt:lpstr>
      <vt:lpstr>PowerPoint 演示文稿</vt:lpstr>
      <vt:lpstr>第3章  确定性推理方法</vt:lpstr>
      <vt:lpstr>第3章  确定性推理方法</vt:lpstr>
      <vt:lpstr>第3章  确定性推理方法</vt:lpstr>
      <vt:lpstr>3.1  推理的基本概念</vt:lpstr>
      <vt:lpstr>PowerPoint 演示文稿</vt:lpstr>
      <vt:lpstr>3.1.1  推理的定义</vt:lpstr>
      <vt:lpstr>3.1  推理的基本概念</vt:lpstr>
      <vt:lpstr>3.1.2  推理的类型</vt:lpstr>
      <vt:lpstr>3.1.2  推理方式及其分类</vt:lpstr>
      <vt:lpstr>PowerPoint 演示文稿</vt:lpstr>
      <vt:lpstr>3.1.2  推理方式及其分类</vt:lpstr>
      <vt:lpstr>3.1.2  推理方式及其分类</vt:lpstr>
      <vt:lpstr>3.1  推理的基本概念</vt:lpstr>
      <vt:lpstr>3.1.3  推理的方向</vt:lpstr>
      <vt:lpstr>3.1.3  推理的方向</vt:lpstr>
      <vt:lpstr>PowerPoint 演示文稿</vt:lpstr>
      <vt:lpstr>3.1.3  推理的方向</vt:lpstr>
      <vt:lpstr>3.1.3  推理的方向</vt:lpstr>
      <vt:lpstr>3.1.3  推理的方向</vt:lpstr>
      <vt:lpstr>PowerPoint 演示文稿</vt:lpstr>
      <vt:lpstr>3.1.3  推理的方向</vt:lpstr>
      <vt:lpstr>3.1.3  推理的方向</vt:lpstr>
      <vt:lpstr>3.1.3  推理的方向</vt:lpstr>
      <vt:lpstr>3.1.3  推理的方向</vt:lpstr>
      <vt:lpstr>PowerPoint 演示文稿</vt:lpstr>
      <vt:lpstr>PowerPoint 演示文稿</vt:lpstr>
      <vt:lpstr>3.1.3  推理的方向</vt:lpstr>
      <vt:lpstr>3.1  推理的基本概念</vt:lpstr>
      <vt:lpstr>3.1.4 推理的确定性</vt:lpstr>
      <vt:lpstr>3.1  推理的基本概念</vt:lpstr>
      <vt:lpstr>3.1.5  冲突消解策略</vt:lpstr>
      <vt:lpstr>3.1.5  冲突消解策略</vt:lpstr>
      <vt:lpstr>PowerPoint 演示文稿</vt:lpstr>
      <vt:lpstr>PowerPoint 演示文稿</vt:lpstr>
      <vt:lpstr>PowerPoint 演示文稿</vt:lpstr>
      <vt:lpstr>第3章  确定性推理方法</vt:lpstr>
      <vt:lpstr>3.2  自然演绎推理</vt:lpstr>
      <vt:lpstr>3.2  自然演绎推理</vt:lpstr>
      <vt:lpstr>PowerPoint 演示文稿</vt:lpstr>
      <vt:lpstr>PowerPoint 演示文稿</vt:lpstr>
      <vt:lpstr>PowerPoint 演示文稿</vt:lpstr>
      <vt:lpstr>3.2  自然演绎推理</vt:lpstr>
      <vt:lpstr>3.2  自然演绎推理</vt:lpstr>
      <vt:lpstr>3.2  自然演绎推理</vt:lpstr>
      <vt:lpstr>PowerPoint 演示文稿</vt:lpstr>
      <vt:lpstr>3.2  自然演绎推理</vt:lpstr>
      <vt:lpstr>第3章  确定性推理方法</vt:lpstr>
      <vt:lpstr>归 结 演 绎 推 理</vt:lpstr>
      <vt:lpstr>PowerPoint 演示文稿</vt:lpstr>
      <vt:lpstr>3.3  谓词公式化为子句集的方法</vt:lpstr>
      <vt:lpstr>3.3  谓词公式化为子句集的方法</vt:lpstr>
      <vt:lpstr>3.3  谓词公式化为子句集的方法</vt:lpstr>
      <vt:lpstr>3.3  谓词公式化为子句集的方法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第3章  确定性推理方法</vt:lpstr>
      <vt:lpstr>PowerPoint 演示文稿</vt:lpstr>
      <vt:lpstr>3.4  鲁宾逊归结原理</vt:lpstr>
      <vt:lpstr>3.4  鲁宾逊归结原理</vt:lpstr>
      <vt:lpstr>3.4  鲁宾逊归结原理</vt:lpstr>
      <vt:lpstr>3.4  鲁宾逊归结原理</vt:lpstr>
      <vt:lpstr>3.4  鲁宾逊归结原理</vt:lpstr>
      <vt:lpstr>PowerPoint 演示文稿</vt:lpstr>
      <vt:lpstr>3.4  鲁宾逊归结原理</vt:lpstr>
      <vt:lpstr>3.4 归结原理</vt:lpstr>
      <vt:lpstr>第3章  确定性推理方法</vt:lpstr>
      <vt:lpstr>3.5  归结反演</vt:lpstr>
      <vt:lpstr>PowerPoint 演示文稿</vt:lpstr>
      <vt:lpstr>PowerPoint 演示文稿</vt:lpstr>
      <vt:lpstr>3.5  归结反演</vt:lpstr>
      <vt:lpstr>PowerPoint 演示文稿</vt:lpstr>
      <vt:lpstr>3.5  归结反演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第3章  确定性推理方法</vt:lpstr>
      <vt:lpstr>3.6  应用归结原理求解问题</vt:lpstr>
      <vt:lpstr>3.6  应用归结原理求解问题</vt:lpstr>
      <vt:lpstr>3.6  应用归结原理求解问题</vt:lpstr>
      <vt:lpstr>3.6  应用归结原理求解问题</vt:lpstr>
      <vt:lpstr>3.6  应用归结原理求解问题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Nina 高</cp:lastModifiedBy>
  <cp:revision>1048</cp:revision>
  <dcterms:created xsi:type="dcterms:W3CDTF">2020-10-14T08:18:00Z</dcterms:created>
  <dcterms:modified xsi:type="dcterms:W3CDTF">2023-10-10T12:35:35Z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2052-12.1.0.15712</vt:lpwstr>
  </property>
  <property fmtid="{D5CDD505-2E9C-101B-9397-08002B2CF9AE}" pid="4" name="ICV">
    <vt:lpwstr>060213FAE28549AEA9B2A63D036DA17E</vt:lpwstr>
  </property>
</Properties>
</file>